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67" r:id="rId2"/>
    <p:sldId id="291" r:id="rId3"/>
    <p:sldId id="4192" r:id="rId4"/>
    <p:sldId id="368" r:id="rId5"/>
    <p:sldId id="4184" r:id="rId6"/>
    <p:sldId id="369" r:id="rId7"/>
    <p:sldId id="4171" r:id="rId8"/>
    <p:sldId id="4170" r:id="rId9"/>
    <p:sldId id="4191" r:id="rId10"/>
    <p:sldId id="4185" r:id="rId11"/>
    <p:sldId id="4186" r:id="rId12"/>
    <p:sldId id="4187" r:id="rId13"/>
    <p:sldId id="4169" r:id="rId14"/>
    <p:sldId id="4172" r:id="rId15"/>
    <p:sldId id="4173" r:id="rId16"/>
    <p:sldId id="4193" r:id="rId17"/>
    <p:sldId id="4188" r:id="rId18"/>
    <p:sldId id="4198" r:id="rId19"/>
    <p:sldId id="4174" r:id="rId20"/>
    <p:sldId id="4197" r:id="rId21"/>
    <p:sldId id="4180" r:id="rId22"/>
    <p:sldId id="4181" r:id="rId23"/>
    <p:sldId id="4189" r:id="rId24"/>
    <p:sldId id="4194" r:id="rId25"/>
    <p:sldId id="4175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02B"/>
    <a:srgbClr val="53585F"/>
    <a:srgbClr val="E5556A"/>
    <a:srgbClr val="E97384"/>
    <a:srgbClr val="0093B2"/>
    <a:srgbClr val="FF671F"/>
    <a:srgbClr val="A6192E"/>
    <a:srgbClr val="B5BD00"/>
    <a:srgbClr val="003865"/>
    <a:srgbClr val="9BD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handoutMaster" Target="handoutMasters/handoutMaster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notesMaster" Target="notesMasters/notesMaster1.xml" /><Relationship Id="rId30" Type="http://schemas.openxmlformats.org/officeDocument/2006/relationships/viewProps" Target="viewProp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ushwake1-my.sharepoint.com/personal/rosario_meneses_cushwake_com/Documents/Documents/Market%20beats%202Q%202022/Sudam&#233;rica/Graficos%20MB%20Sudamerica%20Logistico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CACERES\AppData\Local\Microsoft\Windows\INetCache\Content.Outlook\ZRU52J72\Copia%20de%20Request%20Caro%20mf.xlsx" TargetMode="External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CACERES\AppData\Local\Microsoft\Windows\INetCache\Content.Outlook\ZRU52J72\Copia%20de%20Request%20Caro%20mf.xlsx" TargetMode="External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CACERES\AppData\Local\Microsoft\Windows\INetCache\Content.Outlook\ZRU52J72\Copia%20de%20Request%20Caro%20mf.xlsx" TargetMode="External" /><Relationship Id="rId2" Type="http://schemas.microsoft.com/office/2011/relationships/chartColorStyle" Target="colors5.xml" /><Relationship Id="rId1" Type="http://schemas.microsoft.com/office/2011/relationships/chartStyle" Target="style5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CACERES\AppData\Local\Microsoft\Windows\INetCache\Content.Outlook\ZRU52J72\Copia%20de%20Request%20Caro%20mf.xlsx" TargetMode="External" /><Relationship Id="rId2" Type="http://schemas.microsoft.com/office/2011/relationships/chartColorStyle" Target="colors6.xml" /><Relationship Id="rId1" Type="http://schemas.microsoft.com/office/2011/relationships/chartStyle" Target="style6.xml" 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CACERES\AppData\Local\Microsoft\Windows\INetCache\Content.Outlook\ZRU52J72\Copia%20de%20Request%20Caro%20mf.xlsx" TargetMode="External" /><Relationship Id="rId2" Type="http://schemas.microsoft.com/office/2011/relationships/chartColorStyle" Target="colors7.xml" /><Relationship Id="rId1" Type="http://schemas.microsoft.com/office/2011/relationships/chartStyle" Target="style7.xml" 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CACERES\AppData\Local\Microsoft\Windows\INetCache\Content.Outlook\ZRU52J72\Copia%20de%20Request%20Caro%20mf.xlsx" TargetMode="External" /><Relationship Id="rId2" Type="http://schemas.microsoft.com/office/2011/relationships/chartColorStyle" Target="colors8.xml" /><Relationship Id="rId1" Type="http://schemas.microsoft.com/office/2011/relationships/chartStyle" Target="style8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Hoja1!$E$102</c:f>
              <c:strCache>
                <c:ptCount val="1"/>
                <c:pt idx="0">
                  <c:v>En Construcción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9050">
                <a:solidFill>
                  <a:srgbClr val="7FC9D8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0F-4194-A23B-38A05410D6B3}"/>
              </c:ext>
            </c:extLst>
          </c:dPt>
          <c:dPt>
            <c:idx val="1"/>
            <c:invertIfNegative val="0"/>
            <c:bubble3D val="0"/>
            <c:spPr>
              <a:noFill/>
              <a:ln w="19050">
                <a:solidFill>
                  <a:srgbClr val="00206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0F-4194-A23B-38A05410D6B3}"/>
              </c:ext>
            </c:extLst>
          </c:dPt>
          <c:dPt>
            <c:idx val="2"/>
            <c:invertIfNegative val="0"/>
            <c:bubble3D val="0"/>
            <c:spPr>
              <a:noFill/>
              <a:ln w="19050">
                <a:solidFill>
                  <a:srgbClr val="FF671F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5-CA0F-4194-A23B-38A05410D6B3}"/>
              </c:ext>
            </c:extLst>
          </c:dPt>
          <c:dPt>
            <c:idx val="3"/>
            <c:invertIfNegative val="0"/>
            <c:bubble3D val="0"/>
            <c:spPr>
              <a:noFill/>
              <a:ln w="19050">
                <a:solidFill>
                  <a:srgbClr val="EB1C2C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7-CA0F-4194-A23B-38A05410D6B3}"/>
              </c:ext>
            </c:extLst>
          </c:dPt>
          <c:dPt>
            <c:idx val="4"/>
            <c:invertIfNegative val="0"/>
            <c:bubble3D val="0"/>
            <c:spPr>
              <a:noFill/>
              <a:ln w="19050">
                <a:solidFill>
                  <a:srgbClr val="8E93AA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9-CA0F-4194-A23B-38A05410D6B3}"/>
              </c:ext>
            </c:extLst>
          </c:dPt>
          <c:dPt>
            <c:idx val="5"/>
            <c:invertIfNegative val="0"/>
            <c:bubble3D val="0"/>
            <c:spPr>
              <a:noFill/>
              <a:ln w="19050">
                <a:solidFill>
                  <a:srgbClr val="00206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B-CA0F-4194-A23B-38A05410D6B3}"/>
              </c:ext>
            </c:extLst>
          </c:dPt>
          <c:cat>
            <c:strRef>
              <c:f>Hoja1!$D$103:$D$108</c:f>
              <c:strCache>
                <c:ptCount val="6"/>
                <c:pt idx="0">
                  <c:v>Lima</c:v>
                </c:pt>
                <c:pt idx="1">
                  <c:v>Rio de Janeiro</c:v>
                </c:pt>
                <c:pt idx="2">
                  <c:v>Bogotá</c:v>
                </c:pt>
                <c:pt idx="3">
                  <c:v>Buenos Aires</c:v>
                </c:pt>
                <c:pt idx="4">
                  <c:v>Santiago</c:v>
                </c:pt>
                <c:pt idx="5">
                  <c:v>São Paulo</c:v>
                </c:pt>
              </c:strCache>
            </c:strRef>
          </c:cat>
          <c:val>
            <c:numRef>
              <c:f>Hoja1!$E$103:$E$108</c:f>
              <c:numCache>
                <c:formatCode>_(* #,##0_);_(* \(#,##0\);_(* "-"_);_(@_)</c:formatCode>
                <c:ptCount val="6"/>
                <c:pt idx="0">
                  <c:v>334020</c:v>
                </c:pt>
                <c:pt idx="1">
                  <c:v>89672</c:v>
                </c:pt>
                <c:pt idx="2">
                  <c:v>320746</c:v>
                </c:pt>
                <c:pt idx="3">
                  <c:v>61026</c:v>
                </c:pt>
                <c:pt idx="4">
                  <c:v>253048</c:v>
                </c:pt>
                <c:pt idx="5">
                  <c:v>1119114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A0F-4194-A23B-38A05410D6B3}"/>
            </c:ext>
          </c:extLst>
        </c:ser>
        <c:ser>
          <c:idx val="1"/>
          <c:order val="1"/>
          <c:tx>
            <c:strRef>
              <c:f>Hoja1!$F$102</c:f>
              <c:strCache>
                <c:ptCount val="1"/>
                <c:pt idx="0">
                  <c:v>Absorción neta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240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A0F-4194-A23B-38A05410D6B3}"/>
              </c:ext>
            </c:extLst>
          </c:dPt>
          <c:dPt>
            <c:idx val="2"/>
            <c:invertIfNegative val="0"/>
            <c:bubble3D val="0"/>
            <c:spPr>
              <a:solidFill>
                <a:srgbClr val="FFA075"/>
              </a:solidFill>
              <a:ln>
                <a:solidFill>
                  <a:srgbClr val="FFA07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CA0F-4194-A23B-38A05410D6B3}"/>
              </c:ext>
            </c:extLst>
          </c:dPt>
          <c:dPt>
            <c:idx val="3"/>
            <c:invertIfNegative val="0"/>
            <c:bubble3D val="0"/>
            <c:spPr>
              <a:solidFill>
                <a:srgbClr val="F056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CA0F-4194-A23B-38A05410D6B3}"/>
              </c:ext>
            </c:extLst>
          </c:dPt>
          <c:dPt>
            <c:idx val="4"/>
            <c:invertIfNegative val="0"/>
            <c:bubble3D val="0"/>
            <c:spPr>
              <a:solidFill>
                <a:srgbClr val="B0B3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CA0F-4194-A23B-38A05410D6B3}"/>
              </c:ext>
            </c:extLst>
          </c:dPt>
          <c:dPt>
            <c:idx val="5"/>
            <c:invertIfNegative val="0"/>
            <c:bubble3D val="0"/>
            <c:spPr>
              <a:solidFill>
                <a:srgbClr val="0240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CA0F-4194-A23B-38A05410D6B3}"/>
              </c:ext>
            </c:extLst>
          </c:dPt>
          <c:cat>
            <c:strRef>
              <c:f>Hoja1!$D$103:$D$108</c:f>
              <c:strCache>
                <c:ptCount val="6"/>
                <c:pt idx="0">
                  <c:v>Lima</c:v>
                </c:pt>
                <c:pt idx="1">
                  <c:v>Rio de Janeiro</c:v>
                </c:pt>
                <c:pt idx="2">
                  <c:v>Bogotá</c:v>
                </c:pt>
                <c:pt idx="3">
                  <c:v>Buenos Aires</c:v>
                </c:pt>
                <c:pt idx="4">
                  <c:v>Santiago</c:v>
                </c:pt>
                <c:pt idx="5">
                  <c:v>São Paulo</c:v>
                </c:pt>
              </c:strCache>
            </c:strRef>
          </c:cat>
          <c:val>
            <c:numRef>
              <c:f>Hoja1!$F$103:$F$108</c:f>
              <c:numCache>
                <c:formatCode>General</c:formatCode>
                <c:ptCount val="6"/>
                <c:pt idx="0">
                  <c:v>4924</c:v>
                </c:pt>
                <c:pt idx="1">
                  <c:v>40562</c:v>
                </c:pt>
                <c:pt idx="2">
                  <c:v>56483</c:v>
                </c:pt>
                <c:pt idx="3">
                  <c:v>150134</c:v>
                </c:pt>
                <c:pt idx="4">
                  <c:v>196275</c:v>
                </c:pt>
                <c:pt idx="5">
                  <c:v>548681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CA0F-4194-A23B-38A05410D6B3}"/>
            </c:ext>
          </c:extLst>
        </c:ser>
        <c:ser>
          <c:idx val="2"/>
          <c:order val="2"/>
          <c:tx>
            <c:strRef>
              <c:f>Hoja1!$G$102</c:f>
              <c:strCache>
                <c:ptCount val="1"/>
                <c:pt idx="0">
                  <c:v>Producción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FC9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CA0F-4194-A23B-38A05410D6B3}"/>
              </c:ext>
            </c:extLst>
          </c:dPt>
          <c:dPt>
            <c:idx val="2"/>
            <c:invertIfNegative val="0"/>
            <c:bubble3D val="0"/>
            <c:spPr>
              <a:solidFill>
                <a:srgbClr val="FF67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CA0F-4194-A23B-38A05410D6B3}"/>
              </c:ext>
            </c:extLst>
          </c:dPt>
          <c:dPt>
            <c:idx val="3"/>
            <c:invertIfNegative val="0"/>
            <c:bubble3D val="0"/>
            <c:spPr>
              <a:solidFill>
                <a:srgbClr val="EB1C2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CA0F-4194-A23B-38A05410D6B3}"/>
              </c:ext>
            </c:extLst>
          </c:dPt>
          <c:dPt>
            <c:idx val="4"/>
            <c:invertIfNegative val="0"/>
            <c:bubble3D val="0"/>
            <c:spPr>
              <a:solidFill>
                <a:srgbClr val="8E93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CA0F-4194-A23B-38A05410D6B3}"/>
              </c:ext>
            </c:extLst>
          </c:dPt>
          <c:cat>
            <c:strRef>
              <c:f>Hoja1!$D$103:$D$108</c:f>
              <c:strCache>
                <c:ptCount val="6"/>
                <c:pt idx="0">
                  <c:v>Lima</c:v>
                </c:pt>
                <c:pt idx="1">
                  <c:v>Rio de Janeiro</c:v>
                </c:pt>
                <c:pt idx="2">
                  <c:v>Bogotá</c:v>
                </c:pt>
                <c:pt idx="3">
                  <c:v>Buenos Aires</c:v>
                </c:pt>
                <c:pt idx="4">
                  <c:v>Santiago</c:v>
                </c:pt>
                <c:pt idx="5">
                  <c:v>São Paulo</c:v>
                </c:pt>
              </c:strCache>
            </c:strRef>
          </c:cat>
          <c:val>
            <c:numRef>
              <c:f>Hoja1!$G$103:$G$108</c:f>
              <c:numCache>
                <c:formatCode>General</c:formatCode>
                <c:ptCount val="6"/>
                <c:pt idx="0">
                  <c:v>36000</c:v>
                </c:pt>
                <c:pt idx="1">
                  <c:v>40058</c:v>
                </c:pt>
                <c:pt idx="2">
                  <c:v>25000</c:v>
                </c:pt>
                <c:pt idx="3">
                  <c:v>79000</c:v>
                </c:pt>
                <c:pt idx="4">
                  <c:v>193066</c:v>
                </c:pt>
                <c:pt idx="5">
                  <c:v>817907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CA0F-4194-A23B-38A05410D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573916159"/>
        <c:axId val="1573917823"/>
      </c:barChart>
      <c:catAx>
        <c:axId val="1573916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53585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US"/>
          </a:p>
        </c:txPr>
        <c:crossAx val="1573917823"/>
        <c:crossesAt val="0"/>
        <c:auto val="1"/>
        <c:lblAlgn val="ctr"/>
        <c:lblOffset val="100"/>
        <c:noMultiLvlLbl val="0"/>
      </c:catAx>
      <c:valAx>
        <c:axId val="15739178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US"/>
          </a:p>
        </c:txPr>
        <c:crossAx val="157391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/>
              <a:t>Cap rate* promedio centros logísticos</a:t>
            </a:r>
          </a:p>
        </c:rich>
      </c:tx>
      <c:layout>
        <c:manualLayout>
          <c:xMode val="edge"/>
          <c:yMode val="edge"/>
          <c:x val="4.8134937364291502E-2"/>
          <c:y val="2.6955140914897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>
        <c:manualLayout>
          <c:layoutTarget val="inner"/>
          <c:xMode val="edge"/>
          <c:yMode val="edge"/>
          <c:x val="0.12894276547150771"/>
          <c:y val="0.13944792899973435"/>
          <c:w val="0.81108768999189884"/>
          <c:h val="0.61592143248533116"/>
        </c:manualLayout>
      </c:layout>
      <c:lineChart>
        <c:grouping val="standard"/>
        <c:varyColors val="0"/>
        <c:ser>
          <c:idx val="0"/>
          <c:order val="0"/>
          <c:tx>
            <c:strRef>
              <c:f>'Industrial Average Cap Rates'!$A$2</c:f>
              <c:strCache>
                <c:ptCount val="1"/>
                <c:pt idx="0">
                  <c:v>São Paulo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70-4B3C-9458-F95B49CF14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70-4B3C-9458-F95B49CF140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70-4B3C-9458-F95B49CF140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70-4B3C-9458-F95B49CF140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70-4B3C-9458-F95B49CF140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70-4B3C-9458-F95B49CF140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70-4B3C-9458-F95B49CF140D}"/>
                </c:ext>
              </c:extLst>
            </c:dLbl>
            <c:dLbl>
              <c:idx val="7"/>
              <c:layout>
                <c:manualLayout>
                  <c:x val="0"/>
                  <c:y val="2.6955140914897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70-4B3C-9458-F95B49CF140D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'Industrial Average Cap Rates'!$B$1:$I$1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1S 2022</c:v>
                </c:pt>
              </c:strCache>
            </c:strRef>
          </c:cat>
          <c:val>
            <c:numRef>
              <c:f>'Industrial Average Cap Rates'!$B$2:$I$2</c:f>
              <c:numCache>
                <c:formatCode>0.0%</c:formatCode>
                <c:ptCount val="8"/>
                <c:pt idx="0">
                  <c:v>9.8900000000000002E-2</c:v>
                </c:pt>
                <c:pt idx="1">
                  <c:v>8.7599999999999997E-2</c:v>
                </c:pt>
                <c:pt idx="2">
                  <c:v>8.8200000000000001E-2</c:v>
                </c:pt>
                <c:pt idx="3">
                  <c:v>9.3299999999999994E-2</c:v>
                </c:pt>
                <c:pt idx="4">
                  <c:v>9.69E-2</c:v>
                </c:pt>
                <c:pt idx="5">
                  <c:v>8.5400000000000004E-2</c:v>
                </c:pt>
                <c:pt idx="6">
                  <c:v>8.2600000000000007E-2</c:v>
                </c:pt>
                <c:pt idx="7">
                  <c:v>8.5000000000000006E-2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B70-4B3C-9458-F95B49CF140D}"/>
            </c:ext>
          </c:extLst>
        </c:ser>
        <c:ser>
          <c:idx val="2"/>
          <c:order val="1"/>
          <c:tx>
            <c:strRef>
              <c:f>'Industrial Average Cap Rates'!$A$3</c:f>
              <c:strCache>
                <c:ptCount val="1"/>
                <c:pt idx="0">
                  <c:v>Buenos Aires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">
                <a:solidFill>
                  <a:srgbClr val="FF0000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0"/>
                  <c:y val="-3.14476644007133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70-4B3C-9458-F95B49CF140D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'Industrial Average Cap Rates'!$B$1:$I$1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1S 2022</c:v>
                </c:pt>
              </c:strCache>
            </c:strRef>
          </c:cat>
          <c:val>
            <c:numRef>
              <c:f>'Industrial Average Cap Rates'!$B$3:$I$3</c:f>
              <c:numCache>
                <c:formatCode>0.0%</c:formatCode>
                <c:ptCount val="8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0.09</c:v>
                </c:pt>
                <c:pt idx="4">
                  <c:v>0.09</c:v>
                </c:pt>
                <c:pt idx="5">
                  <c:v>7.0000000000000007E-2</c:v>
                </c:pt>
                <c:pt idx="6">
                  <c:v>6.7000000000000004E-2</c:v>
                </c:pt>
                <c:pt idx="7">
                  <c:v>5.6000000000000001E-2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B70-4B3C-9458-F95B49CF140D}"/>
            </c:ext>
          </c:extLst>
        </c:ser>
        <c:ser>
          <c:idx val="3"/>
          <c:order val="2"/>
          <c:tx>
            <c:strRef>
              <c:f>'Industrial Average Cap Rates'!$A$4</c:f>
              <c:strCache>
                <c:ptCount val="1"/>
                <c:pt idx="0">
                  <c:v>Lima</c:v>
                </c:pt>
              </c:strCache>
            </c:strRef>
          </c:tx>
          <c:spPr>
            <a:ln w="12700" cap="rnd">
              <a:solidFill>
                <a:srgbClr val="7FC9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FC9D8"/>
              </a:solidFill>
              <a:ln w="9525">
                <a:solidFill>
                  <a:srgbClr val="7FC9D8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0"/>
                  <c:y val="-4.043271137234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70-4B3C-9458-F95B49CF140D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'Industrial Average Cap Rates'!$B$1:$I$1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1S 2022</c:v>
                </c:pt>
              </c:strCache>
            </c:strRef>
          </c:cat>
          <c:val>
            <c:numRef>
              <c:f>'Industrial Average Cap Rates'!$B$4:$I$4</c:f>
              <c:numCache>
                <c:formatCode>0.0%</c:formatCode>
                <c:ptCount val="8"/>
                <c:pt idx="0">
                  <c:v>0.08</c:v>
                </c:pt>
                <c:pt idx="1">
                  <c:v>8.5500000000000007E-2</c:v>
                </c:pt>
                <c:pt idx="2">
                  <c:v>8.7999999999999995E-2</c:v>
                </c:pt>
                <c:pt idx="3">
                  <c:v>8.3000000000000004E-2</c:v>
                </c:pt>
                <c:pt idx="4">
                  <c:v>8.1000000000000003E-2</c:v>
                </c:pt>
                <c:pt idx="5">
                  <c:v>7.6999999999999999E-2</c:v>
                </c:pt>
                <c:pt idx="6">
                  <c:v>8.2500000000000004E-2</c:v>
                </c:pt>
                <c:pt idx="7">
                  <c:v>8.5000000000000006E-2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B70-4B3C-9458-F95B49CF140D}"/>
            </c:ext>
          </c:extLst>
        </c:ser>
        <c:ser>
          <c:idx val="4"/>
          <c:order val="3"/>
          <c:tx>
            <c:strRef>
              <c:f>'Industrial Average Cap Rates'!$A$5</c:f>
              <c:strCache>
                <c:ptCount val="1"/>
                <c:pt idx="0">
                  <c:v>Santiago</c:v>
                </c:pt>
              </c:strCache>
            </c:strRef>
          </c:tx>
          <c:spPr>
            <a:ln w="12700" cap="rnd">
              <a:solidFill>
                <a:srgbClr val="8E93A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E93AA"/>
              </a:solidFill>
              <a:ln w="9525">
                <a:solidFill>
                  <a:srgbClr val="8E93AA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0"/>
                  <c:y val="-1.3477570457448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B70-4B3C-9458-F95B49CF140D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'Industrial Average Cap Rates'!$B$1:$I$1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1S 2022</c:v>
                </c:pt>
              </c:strCache>
            </c:strRef>
          </c:cat>
          <c:val>
            <c:numRef>
              <c:f>'Industrial Average Cap Rates'!$B$5:$I$5</c:f>
              <c:numCache>
                <c:formatCode>0.0%</c:formatCode>
                <c:ptCount val="8"/>
                <c:pt idx="0">
                  <c:v>6.5000000000000002E-2</c:v>
                </c:pt>
                <c:pt idx="1">
                  <c:v>0.06</c:v>
                </c:pt>
                <c:pt idx="2">
                  <c:v>6.1499999999999999E-2</c:v>
                </c:pt>
                <c:pt idx="3">
                  <c:v>6.2E-2</c:v>
                </c:pt>
                <c:pt idx="4">
                  <c:v>0.06</c:v>
                </c:pt>
                <c:pt idx="5">
                  <c:v>6.25E-2</c:v>
                </c:pt>
                <c:pt idx="6">
                  <c:v>6.5000000000000002E-2</c:v>
                </c:pt>
                <c:pt idx="7">
                  <c:v>6.7500000000000004E-2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B70-4B3C-9458-F95B49CF140D}"/>
            </c:ext>
          </c:extLst>
        </c:ser>
        <c:ser>
          <c:idx val="5"/>
          <c:order val="4"/>
          <c:tx>
            <c:strRef>
              <c:f>'Industrial Average Cap Rates'!$A$6</c:f>
              <c:strCache>
                <c:ptCount val="1"/>
                <c:pt idx="0">
                  <c:v>Bogotá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0"/>
                  <c:y val="3.59401878865294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B70-4B3C-9458-F95B49CF140D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'Industrial Average Cap Rates'!$B$1:$I$1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1S 2022</c:v>
                </c:pt>
              </c:strCache>
            </c:strRef>
          </c:cat>
          <c:val>
            <c:numRef>
              <c:f>'Industrial Average Cap Rates'!$B$6:$I$6</c:f>
              <c:numCache>
                <c:formatCode>0.0%</c:formatCode>
                <c:ptCount val="8"/>
                <c:pt idx="0">
                  <c:v>8.4000000000000005E-2</c:v>
                </c:pt>
                <c:pt idx="1">
                  <c:v>8.3000000000000004E-2</c:v>
                </c:pt>
                <c:pt idx="2">
                  <c:v>8.3000000000000004E-2</c:v>
                </c:pt>
                <c:pt idx="3">
                  <c:v>8.4000000000000005E-2</c:v>
                </c:pt>
                <c:pt idx="4">
                  <c:v>8.4000000000000005E-2</c:v>
                </c:pt>
                <c:pt idx="5">
                  <c:v>8.4000000000000005E-2</c:v>
                </c:pt>
                <c:pt idx="6">
                  <c:v>8.5000000000000006E-2</c:v>
                </c:pt>
                <c:pt idx="7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DB70-4B3C-9458-F95B49CF140D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81942752"/>
        <c:axId val="1881941088"/>
      </c:lineChart>
      <c:catAx>
        <c:axId val="188194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1881941088"/>
        <c:crosses val="autoZero"/>
        <c:auto val="1"/>
        <c:lblAlgn val="ctr"/>
        <c:lblOffset val="100"/>
        <c:noMultiLvlLbl val="0"/>
      </c:catAx>
      <c:valAx>
        <c:axId val="1881941088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188194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279638471897504E-2"/>
          <c:y val="0.84639531588984329"/>
          <c:w val="0.94772036152810235"/>
          <c:h val="0.126649543195259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810" cap="flat" cmpd="sng" algn="ctr">
      <a:noFill/>
      <a:round/>
    </a:ln>
    <a:effectLst/>
  </c:spPr>
  <c:txPr>
    <a:bodyPr/>
    <a:lstStyle/>
    <a:p>
      <a:pPr>
        <a:defRPr sz="1600"/>
      </a:pPr>
      <a:endParaRPr lang="es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r>
              <a:rPr lang="en-US" sz="1600"/>
              <a:t>Historico nivel región Inventario &amp; Vacancia</a:t>
            </a:r>
            <a:endParaRPr lang="es-CO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'Indicadores Industrial'!$K$40</c:f>
              <c:strCache>
                <c:ptCount val="1"/>
                <c:pt idx="0">
                  <c:v>Inventario</c:v>
                </c:pt>
              </c:strCache>
            </c:strRef>
          </c:tx>
          <c:spPr>
            <a:solidFill>
              <a:srgbClr val="A6192E"/>
            </a:solidFill>
            <a:ln>
              <a:noFill/>
            </a:ln>
            <a:effectLst/>
          </c:spPr>
          <c:invertIfNegative val="0"/>
          <c:cat>
            <c:strRef>
              <c:f>'Indicadores Industrial'!$L$39:$P$39</c:f>
              <c:strCache>
                <c:ptCount val="5"/>
                <c:pt idx="0">
                  <c:v>2021Q2</c:v>
                </c:pt>
                <c:pt idx="1">
                  <c:v>2021Q3</c:v>
                </c:pt>
                <c:pt idx="2">
                  <c:v>2021Q4</c:v>
                </c:pt>
                <c:pt idx="3">
                  <c:v>2022Q1</c:v>
                </c:pt>
                <c:pt idx="4">
                  <c:v>2022Q2</c:v>
                </c:pt>
              </c:strCache>
            </c:strRef>
          </c:cat>
          <c:val>
            <c:numRef>
              <c:f>'Indicadores Industrial'!$L$40:$P$40</c:f>
              <c:numCache>
                <c:formatCode>General</c:formatCode>
                <c:ptCount val="5"/>
                <c:pt idx="0">
                  <c:v>10296560</c:v>
                </c:pt>
                <c:pt idx="1">
                  <c:v>10296560</c:v>
                </c:pt>
                <c:pt idx="2">
                  <c:v>10532753</c:v>
                </c:pt>
                <c:pt idx="3">
                  <c:v>11635576</c:v>
                </c:pt>
                <c:pt idx="4">
                  <c:v>12072142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E3-449C-B947-8CE5B392E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9103008"/>
        <c:axId val="352164544"/>
      </c:barChart>
      <c:lineChart>
        <c:grouping val="standard"/>
        <c:varyColors val="0"/>
        <c:ser>
          <c:idx val="1"/>
          <c:order val="1"/>
          <c:tx>
            <c:strRef>
              <c:f>'Indicadores Industrial'!$K$41</c:f>
              <c:strCache>
                <c:ptCount val="1"/>
                <c:pt idx="0">
                  <c:v>Vacancia</c:v>
                </c:pt>
              </c:strCache>
            </c:strRef>
          </c:tx>
          <c:spPr>
            <a:ln w="28575" cap="rnd">
              <a:solidFill>
                <a:srgbClr val="E97384"/>
              </a:solidFill>
              <a:round/>
            </a:ln>
            <a:effectLst/>
          </c:spPr>
          <c:marker>
            <c:symbol val="none"/>
          </c:marker>
          <c:cat>
            <c:strRef>
              <c:f>'Indicadores Industrial'!$L$39:$P$39</c:f>
              <c:strCache>
                <c:ptCount val="5"/>
                <c:pt idx="0">
                  <c:v>2021Q2</c:v>
                </c:pt>
                <c:pt idx="1">
                  <c:v>2021Q3</c:v>
                </c:pt>
                <c:pt idx="2">
                  <c:v>2021Q4</c:v>
                </c:pt>
                <c:pt idx="3">
                  <c:v>2022Q1</c:v>
                </c:pt>
                <c:pt idx="4">
                  <c:v>2022Q2</c:v>
                </c:pt>
              </c:strCache>
            </c:strRef>
          </c:cat>
          <c:val>
            <c:numRef>
              <c:f>'Indicadores Industrial'!$L$41:$P$41</c:f>
              <c:numCache>
                <c:formatCode>0.00%</c:formatCode>
                <c:ptCount val="5"/>
                <c:pt idx="0">
                  <c:v>6.7374443503461348E-2</c:v>
                </c:pt>
                <c:pt idx="1">
                  <c:v>5.6083390957756767E-2</c:v>
                </c:pt>
                <c:pt idx="2">
                  <c:v>4.7667594597537798E-2</c:v>
                </c:pt>
                <c:pt idx="3">
                  <c:v>4.5420355640322402E-2</c:v>
                </c:pt>
                <c:pt idx="4">
                  <c:v>3.7153804188187978E-2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CE3-449C-B947-8CE5B392E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103408"/>
        <c:axId val="352162880"/>
      </c:lineChart>
      <c:catAx>
        <c:axId val="38910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52164544"/>
        <c:crosses val="autoZero"/>
        <c:auto val="1"/>
        <c:lblAlgn val="ctr"/>
        <c:lblOffset val="100"/>
        <c:noMultiLvlLbl val="0"/>
      </c:catAx>
      <c:valAx>
        <c:axId val="35216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Book" pitchFamily="50" charset="0"/>
                    <a:ea typeface="+mn-ea"/>
                    <a:cs typeface="+mn-cs"/>
                  </a:defRPr>
                </a:pPr>
                <a:r>
                  <a:rPr lang="es-ES" sz="1200" dirty="0"/>
                  <a:t>m²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ea typeface="+mn-ea"/>
                  <a:cs typeface="+mn-cs"/>
                </a:defRPr>
              </a:pPr>
              <a:endParaRPr lang="es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89103008"/>
        <c:crosses val="autoZero"/>
        <c:crossBetween val="between"/>
      </c:valAx>
      <c:valAx>
        <c:axId val="352162880"/>
        <c:scaling>
          <c:orientation val="minMax"/>
        </c:scaling>
        <c:delete val="0"/>
        <c:axPos val="r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89103408"/>
        <c:crosses val="max"/>
        <c:crossBetween val="between"/>
      </c:valAx>
      <c:catAx>
        <c:axId val="389103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2162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Gotham Book" pitchFamily="50" charset="0"/>
        </a:defRPr>
      </a:pPr>
      <a:endParaRPr lang="es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n-ea"/>
                <a:cs typeface="+mn-cs"/>
              </a:defRPr>
            </a:pPr>
            <a:r>
              <a:rPr lang="es-CO" sz="1600" b="0" dirty="0">
                <a:latin typeface="Gotham Bold" pitchFamily="50" charset="0"/>
              </a:rPr>
              <a:t>Clase A vs Clase 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'Indicadores Industrial'!$K$83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rgbClr val="A6192E"/>
            </a:solidFill>
            <a:ln>
              <a:noFill/>
            </a:ln>
            <a:effectLst/>
          </c:spPr>
          <c:invertIfNegative val="0"/>
          <c:cat>
            <c:numRef>
              <c:f>'Indicadores Industrial'!$L$82:$O$82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'Indicadores Industrial'!$L$83:$O$83</c:f>
              <c:numCache>
                <c:formatCode>General</c:formatCode>
                <c:ptCount val="4"/>
                <c:pt idx="0">
                  <c:v>534526</c:v>
                </c:pt>
                <c:pt idx="1">
                  <c:v>1218599</c:v>
                </c:pt>
                <c:pt idx="2">
                  <c:v>521593</c:v>
                </c:pt>
                <c:pt idx="3">
                  <c:v>900626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A0-4FA3-B98A-B45EEB4DB81C}"/>
            </c:ext>
          </c:extLst>
        </c:ser>
        <c:ser>
          <c:idx val="1"/>
          <c:order val="1"/>
          <c:tx>
            <c:strRef>
              <c:f>'Indicadores Industrial'!$K$84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rgbClr val="E97384"/>
            </a:solidFill>
            <a:ln>
              <a:noFill/>
            </a:ln>
            <a:effectLst/>
          </c:spPr>
          <c:invertIfNegative val="0"/>
          <c:cat>
            <c:numRef>
              <c:f>'Indicadores Industrial'!$L$82:$O$82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'Indicadores Industrial'!$L$84:$O$84</c:f>
              <c:numCache>
                <c:formatCode>General</c:formatCode>
                <c:ptCount val="4"/>
                <c:pt idx="0">
                  <c:v>97145</c:v>
                </c:pt>
                <c:pt idx="1">
                  <c:v>185013</c:v>
                </c:pt>
                <c:pt idx="2">
                  <c:v>205976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A0-4FA3-B98A-B45EEB4DB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7293248"/>
        <c:axId val="431832032"/>
      </c:barChart>
      <c:catAx>
        <c:axId val="407293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431832032"/>
        <c:crosses val="autoZero"/>
        <c:auto val="1"/>
        <c:lblAlgn val="ctr"/>
        <c:lblOffset val="100"/>
        <c:noMultiLvlLbl val="0"/>
      </c:catAx>
      <c:valAx>
        <c:axId val="431832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Book" pitchFamily="50" charset="0"/>
                    <a:ea typeface="+mn-ea"/>
                    <a:cs typeface="+mn-cs"/>
                  </a:defRPr>
                </a:pPr>
                <a:r>
                  <a:rPr lang="en-US" sz="1400" dirty="0"/>
                  <a:t>m²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ea typeface="+mn-ea"/>
                  <a:cs typeface="+mn-cs"/>
                </a:defRPr>
              </a:pPr>
              <a:endParaRPr lang="es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40729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Gotham Book" pitchFamily="50" charset="0"/>
        </a:defRPr>
      </a:pPr>
      <a:endParaRPr lang="es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n-ea"/>
                <a:cs typeface="+mn-cs"/>
              </a:defRPr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Superficie Futura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'Indicadores Industrial'!$K$79</c:f>
              <c:strCache>
                <c:ptCount val="1"/>
              </c:strCache>
            </c:strRef>
          </c:tx>
          <c:spPr>
            <a:ln w="28575" cap="rnd">
              <a:solidFill>
                <a:srgbClr val="A6192E"/>
              </a:solidFill>
              <a:round/>
            </a:ln>
            <a:effectLst/>
          </c:spPr>
          <c:marker>
            <c:symbol val="none"/>
          </c:marker>
          <c:cat>
            <c:strRef>
              <c:f>'Indicadores Industrial'!$L$78:$S$78</c:f>
              <c:strCache>
                <c:ptCount val="8"/>
                <c:pt idx="0">
                  <c:v>2021Q2</c:v>
                </c:pt>
                <c:pt idx="1">
                  <c:v>2021Q3</c:v>
                </c:pt>
                <c:pt idx="2">
                  <c:v>2021Q4</c:v>
                </c:pt>
                <c:pt idx="3">
                  <c:v>2022Q1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'Indicadores Industrial'!$L$79:$S$79</c:f>
              <c:numCache>
                <c:formatCode>_-* #,##0_-;\-* #,##0_-;_-* "-"??_-;_-@_-</c:formatCode>
                <c:ptCount val="8"/>
                <c:pt idx="0">
                  <c:v>10296560</c:v>
                </c:pt>
                <c:pt idx="1">
                  <c:v>10296560</c:v>
                </c:pt>
                <c:pt idx="2">
                  <c:v>10532753</c:v>
                </c:pt>
                <c:pt idx="3">
                  <c:v>11635576</c:v>
                </c:pt>
                <c:pt idx="4">
                  <c:v>12267247</c:v>
                </c:pt>
                <c:pt idx="5">
                  <c:v>13670859</c:v>
                </c:pt>
                <c:pt idx="6">
                  <c:v>14398428</c:v>
                </c:pt>
                <c:pt idx="7">
                  <c:v>15299054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20-4A78-99B3-EECE401F8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7206255"/>
        <c:axId val="967207503"/>
      </c:lineChart>
      <c:catAx>
        <c:axId val="967206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967207503"/>
        <c:crosses val="autoZero"/>
        <c:auto val="1"/>
        <c:lblAlgn val="ctr"/>
        <c:lblOffset val="100"/>
        <c:noMultiLvlLbl val="0"/>
      </c:catAx>
      <c:valAx>
        <c:axId val="967207503"/>
        <c:scaling>
          <c:orientation val="minMax"/>
          <c:min val="1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otham Book" pitchFamily="50" charset="0"/>
                    <a:ea typeface="+mn-ea"/>
                    <a:cs typeface="+mn-cs"/>
                  </a:defRPr>
                </a:pPr>
                <a:r>
                  <a:rPr lang="es-ES" sz="1400" dirty="0"/>
                  <a:t>m²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2.7261531364323535E-2"/>
              <c:y val="0.434491160601538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Book" pitchFamily="50" charset="0"/>
                  <a:ea typeface="+mn-ea"/>
                  <a:cs typeface="+mn-cs"/>
                </a:defRPr>
              </a:pPr>
              <a:endParaRPr lang="es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967206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Gotham Book" pitchFamily="50" charset="0"/>
        </a:defRPr>
      </a:pPr>
      <a:endParaRPr lang="es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r>
              <a:rPr lang="en-US" sz="1600" dirty="0" err="1">
                <a:latin typeface="Gotham Bold" pitchFamily="50" charset="0"/>
              </a:rPr>
              <a:t>Absorción</a:t>
            </a:r>
            <a:r>
              <a:rPr lang="en-US" sz="1600" dirty="0">
                <a:latin typeface="Gotham Bold" pitchFamily="50" charset="0"/>
              </a:rPr>
              <a:t> </a:t>
            </a:r>
            <a:r>
              <a:rPr lang="en-US" sz="1600" dirty="0" err="1">
                <a:latin typeface="Gotham Bold" pitchFamily="50" charset="0"/>
              </a:rPr>
              <a:t>neta</a:t>
            </a:r>
            <a:r>
              <a:rPr lang="en-US" sz="1600" dirty="0">
                <a:latin typeface="Gotham Bold" pitchFamily="50" charset="0"/>
              </a:rPr>
              <a:t> en </a:t>
            </a:r>
            <a:r>
              <a:rPr lang="en-US" sz="1600" dirty="0" err="1">
                <a:latin typeface="Gotham Bold" pitchFamily="50" charset="0"/>
              </a:rPr>
              <a:t>oficinas</a:t>
            </a:r>
            <a:endParaRPr lang="en-US" sz="1600" dirty="0">
              <a:latin typeface="Gotham Bold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'Indicadores Oficinas'!$B$17</c:f>
              <c:strCache>
                <c:ptCount val="1"/>
                <c:pt idx="0">
                  <c:v>Bogotá</c:v>
                </c:pt>
              </c:strCache>
            </c:strRef>
          </c:tx>
          <c:spPr>
            <a:ln w="28575" cap="rnd">
              <a:solidFill>
                <a:srgbClr val="A6192E"/>
              </a:solidFill>
              <a:round/>
            </a:ln>
            <a:effectLst/>
          </c:spPr>
          <c:marker>
            <c:symbol val="none"/>
          </c:marker>
          <c:cat>
            <c:strRef>
              <c:f>'Indicadores Oficinas'!$C$16:$I$16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1S 2022</c:v>
                </c:pt>
              </c:strCache>
            </c:strRef>
          </c:cat>
          <c:val>
            <c:numRef>
              <c:f>'Indicadores Oficinas'!$C$17:$I$17</c:f>
              <c:numCache>
                <c:formatCode>_-* #,##0_-;\-* #,##0_-;_-* "-"??_-;_-@_-</c:formatCode>
                <c:ptCount val="7"/>
                <c:pt idx="0">
                  <c:v>130044</c:v>
                </c:pt>
                <c:pt idx="1">
                  <c:v>119555</c:v>
                </c:pt>
                <c:pt idx="2">
                  <c:v>161155</c:v>
                </c:pt>
                <c:pt idx="3">
                  <c:v>143573</c:v>
                </c:pt>
                <c:pt idx="4">
                  <c:v>28617</c:v>
                </c:pt>
                <c:pt idx="5">
                  <c:v>8022</c:v>
                </c:pt>
                <c:pt idx="6">
                  <c:v>35020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1F-45AF-B112-CA2E852F467D}"/>
            </c:ext>
          </c:extLst>
        </c:ser>
        <c:ser>
          <c:idx val="1"/>
          <c:order val="1"/>
          <c:tx>
            <c:strRef>
              <c:f>'Indicadores Oficinas'!$B$18</c:f>
              <c:strCache>
                <c:ptCount val="1"/>
                <c:pt idx="0">
                  <c:v>Buenos Aires</c:v>
                </c:pt>
              </c:strCache>
            </c:strRef>
          </c:tx>
          <c:spPr>
            <a:ln w="28575" cap="rnd">
              <a:solidFill>
                <a:srgbClr val="0093B2"/>
              </a:solidFill>
              <a:round/>
            </a:ln>
            <a:effectLst/>
          </c:spPr>
          <c:marker>
            <c:symbol val="none"/>
          </c:marker>
          <c:cat>
            <c:strRef>
              <c:f>'Indicadores Oficinas'!$C$16:$I$16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1S 2022</c:v>
                </c:pt>
              </c:strCache>
            </c:strRef>
          </c:cat>
          <c:val>
            <c:numRef>
              <c:f>'Indicadores Oficinas'!$C$18:$I$18</c:f>
              <c:numCache>
                <c:formatCode>General</c:formatCode>
                <c:ptCount val="7"/>
                <c:pt idx="0">
                  <c:v>63115</c:v>
                </c:pt>
                <c:pt idx="1">
                  <c:v>62052</c:v>
                </c:pt>
                <c:pt idx="2">
                  <c:v>82407</c:v>
                </c:pt>
                <c:pt idx="3">
                  <c:v>47546</c:v>
                </c:pt>
                <c:pt idx="4">
                  <c:v>9911</c:v>
                </c:pt>
                <c:pt idx="5">
                  <c:v>-37882</c:v>
                </c:pt>
                <c:pt idx="6">
                  <c:v>-7189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1F-45AF-B112-CA2E852F467D}"/>
            </c:ext>
          </c:extLst>
        </c:ser>
        <c:ser>
          <c:idx val="2"/>
          <c:order val="2"/>
          <c:tx>
            <c:strRef>
              <c:f>'Indicadores Oficinas'!$B$19</c:f>
              <c:strCache>
                <c:ptCount val="1"/>
                <c:pt idx="0">
                  <c:v>Lima</c:v>
                </c:pt>
              </c:strCache>
            </c:strRef>
          </c:tx>
          <c:spPr>
            <a:ln w="28575" cap="rnd">
              <a:solidFill>
                <a:srgbClr val="53585F"/>
              </a:solidFill>
              <a:round/>
            </a:ln>
            <a:effectLst/>
          </c:spPr>
          <c:marker>
            <c:symbol val="none"/>
          </c:marker>
          <c:cat>
            <c:strRef>
              <c:f>'Indicadores Oficinas'!$C$16:$I$16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1S 2022</c:v>
                </c:pt>
              </c:strCache>
            </c:strRef>
          </c:cat>
          <c:val>
            <c:numRef>
              <c:f>'Indicadores Oficinas'!$C$19:$I$19</c:f>
              <c:numCache>
                <c:formatCode>_-* #,##0_-;\-* #,##0_-;_-* "-"??_-;_-@_-</c:formatCode>
                <c:ptCount val="7"/>
                <c:pt idx="0">
                  <c:v>133188</c:v>
                </c:pt>
                <c:pt idx="1">
                  <c:v>151365</c:v>
                </c:pt>
                <c:pt idx="2">
                  <c:v>107391</c:v>
                </c:pt>
                <c:pt idx="3">
                  <c:v>105230</c:v>
                </c:pt>
                <c:pt idx="4">
                  <c:v>-8393</c:v>
                </c:pt>
                <c:pt idx="5">
                  <c:v>-49784</c:v>
                </c:pt>
                <c:pt idx="6">
                  <c:v>19651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1F-45AF-B112-CA2E852F467D}"/>
            </c:ext>
          </c:extLst>
        </c:ser>
        <c:ser>
          <c:idx val="3"/>
          <c:order val="3"/>
          <c:tx>
            <c:strRef>
              <c:f>'Indicadores Oficinas'!$B$20</c:f>
              <c:strCache>
                <c:ptCount val="1"/>
                <c:pt idx="0">
                  <c:v>Santiago</c:v>
                </c:pt>
              </c:strCache>
            </c:strRef>
          </c:tx>
          <c:spPr>
            <a:ln w="28575" cap="rnd">
              <a:solidFill>
                <a:srgbClr val="FF671F"/>
              </a:solidFill>
              <a:round/>
            </a:ln>
            <a:effectLst/>
          </c:spPr>
          <c:marker>
            <c:symbol val="none"/>
          </c:marker>
          <c:cat>
            <c:strRef>
              <c:f>'Indicadores Oficinas'!$C$16:$I$16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1S 2022</c:v>
                </c:pt>
              </c:strCache>
            </c:strRef>
          </c:cat>
          <c:val>
            <c:numRef>
              <c:f>'Indicadores Oficinas'!$C$20:$I$20</c:f>
              <c:numCache>
                <c:formatCode>General</c:formatCode>
                <c:ptCount val="7"/>
                <c:pt idx="0">
                  <c:v>30800</c:v>
                </c:pt>
                <c:pt idx="1">
                  <c:v>67416</c:v>
                </c:pt>
                <c:pt idx="2">
                  <c:v>71793</c:v>
                </c:pt>
                <c:pt idx="3">
                  <c:v>37385</c:v>
                </c:pt>
                <c:pt idx="4">
                  <c:v>-20949</c:v>
                </c:pt>
                <c:pt idx="5">
                  <c:v>-46394</c:v>
                </c:pt>
                <c:pt idx="6">
                  <c:v>3433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1F-45AF-B112-CA2E852F46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7022560"/>
        <c:axId val="307018816"/>
      </c:lineChart>
      <c:catAx>
        <c:axId val="3070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07018816"/>
        <c:crosses val="autoZero"/>
        <c:auto val="1"/>
        <c:lblAlgn val="ctr"/>
        <c:lblOffset val="100"/>
        <c:noMultiLvlLbl val="0"/>
      </c:catAx>
      <c:valAx>
        <c:axId val="30701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Book" pitchFamily="50" charset="0"/>
                    <a:ea typeface="+mn-ea"/>
                    <a:cs typeface="+mn-cs"/>
                  </a:defRPr>
                </a:pPr>
                <a:r>
                  <a:rPr lang="en-US" sz="1200" dirty="0"/>
                  <a:t>m²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ea typeface="+mn-ea"/>
                  <a:cs typeface="+mn-cs"/>
                </a:defRPr>
              </a:pPr>
              <a:endParaRPr lang="es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070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Gotham Book" pitchFamily="50" charset="0"/>
        </a:defRPr>
      </a:pPr>
      <a:endParaRPr lang="es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r>
              <a:rPr lang="en-US" sz="1600" dirty="0" err="1">
                <a:latin typeface="Gotham Bold" pitchFamily="50" charset="0"/>
              </a:rPr>
              <a:t>Historico</a:t>
            </a:r>
            <a:r>
              <a:rPr lang="en-US" sz="1600" dirty="0">
                <a:latin typeface="Gotham Bold" pitchFamily="50" charset="0"/>
              </a:rPr>
              <a:t> </a:t>
            </a:r>
            <a:r>
              <a:rPr lang="en-US" sz="1600" dirty="0" err="1">
                <a:latin typeface="Gotham Bold" pitchFamily="50" charset="0"/>
              </a:rPr>
              <a:t>nivel</a:t>
            </a:r>
            <a:r>
              <a:rPr lang="en-US" sz="1600" dirty="0">
                <a:latin typeface="Gotham Bold" pitchFamily="50" charset="0"/>
              </a:rPr>
              <a:t> </a:t>
            </a:r>
            <a:r>
              <a:rPr lang="en-US" sz="1600" dirty="0" err="1">
                <a:latin typeface="Gotham Bold" pitchFamily="50" charset="0"/>
              </a:rPr>
              <a:t>región</a:t>
            </a:r>
            <a:r>
              <a:rPr lang="en-US" sz="1600" dirty="0">
                <a:latin typeface="Gotham Bold" pitchFamily="50" charset="0"/>
              </a:rPr>
              <a:t> </a:t>
            </a:r>
            <a:r>
              <a:rPr lang="en-US" sz="1600" dirty="0" err="1">
                <a:latin typeface="Gotham Bold" pitchFamily="50" charset="0"/>
              </a:rPr>
              <a:t>Inventario</a:t>
            </a:r>
            <a:r>
              <a:rPr lang="en-US" sz="1600" dirty="0">
                <a:latin typeface="Gotham Bold" pitchFamily="50" charset="0"/>
              </a:rPr>
              <a:t> &amp; </a:t>
            </a:r>
            <a:r>
              <a:rPr lang="en-US" sz="1600" dirty="0" err="1">
                <a:latin typeface="Gotham Bold" pitchFamily="50" charset="0"/>
              </a:rPr>
              <a:t>Vacancia</a:t>
            </a:r>
            <a:endParaRPr lang="en-US" sz="1600" dirty="0">
              <a:latin typeface="Gotham Bold" pitchFamily="50" charset="0"/>
            </a:endParaRPr>
          </a:p>
          <a:p>
            <a:pPr>
              <a:defRPr sz="1600"/>
            </a:pP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'Indicadores Oficinas'!$K$49</c:f>
              <c:strCache>
                <c:ptCount val="1"/>
                <c:pt idx="0">
                  <c:v>Inventario</c:v>
                </c:pt>
              </c:strCache>
            </c:strRef>
          </c:tx>
          <c:spPr>
            <a:solidFill>
              <a:srgbClr val="A6192E"/>
            </a:solidFill>
            <a:ln>
              <a:noFill/>
            </a:ln>
            <a:effectLst/>
          </c:spPr>
          <c:invertIfNegative val="0"/>
          <c:cat>
            <c:strRef>
              <c:f>'Indicadores Oficinas'!$L$48:$R$48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1S 2022</c:v>
                </c:pt>
              </c:strCache>
            </c:strRef>
          </c:cat>
          <c:val>
            <c:numRef>
              <c:f>'Indicadores Oficinas'!$L$49:$R$49</c:f>
              <c:numCache>
                <c:formatCode>_-* #,##0_-;\-* #,##0_-;_-* "-"??_-;_-@_-</c:formatCode>
                <c:ptCount val="7"/>
                <c:pt idx="0">
                  <c:v>5032277</c:v>
                </c:pt>
                <c:pt idx="1">
                  <c:v>5532714</c:v>
                </c:pt>
                <c:pt idx="2">
                  <c:v>5899092</c:v>
                </c:pt>
                <c:pt idx="3">
                  <c:v>6148002</c:v>
                </c:pt>
                <c:pt idx="4">
                  <c:v>6359794</c:v>
                </c:pt>
                <c:pt idx="5">
                  <c:v>6636632</c:v>
                </c:pt>
                <c:pt idx="6">
                  <c:v>6698552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FA-4D09-B631-066748F1E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307223808"/>
        <c:axId val="307237120"/>
      </c:barChart>
      <c:lineChart>
        <c:grouping val="standard"/>
        <c:varyColors val="0"/>
        <c:ser>
          <c:idx val="1"/>
          <c:order val="1"/>
          <c:tx>
            <c:strRef>
              <c:f>'Indicadores Oficinas'!$K$50</c:f>
              <c:strCache>
                <c:ptCount val="1"/>
                <c:pt idx="0">
                  <c:v>Vacancia</c:v>
                </c:pt>
              </c:strCache>
            </c:strRef>
          </c:tx>
          <c:spPr>
            <a:ln w="28575" cap="rnd">
              <a:solidFill>
                <a:srgbClr val="E97384"/>
              </a:solidFill>
              <a:round/>
            </a:ln>
            <a:effectLst/>
          </c:spPr>
          <c:marker>
            <c:symbol val="none"/>
          </c:marker>
          <c:cat>
            <c:strRef>
              <c:f>'Indicadores Oficinas'!$L$48:$R$48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1S 2022</c:v>
                </c:pt>
              </c:strCache>
            </c:strRef>
          </c:cat>
          <c:val>
            <c:numRef>
              <c:f>'Indicadores Oficinas'!$L$50:$R$50</c:f>
              <c:numCache>
                <c:formatCode>0%</c:formatCode>
                <c:ptCount val="7"/>
                <c:pt idx="0">
                  <c:v>0.1219962653089247</c:v>
                </c:pt>
                <c:pt idx="1">
                  <c:v>0.12682690628866772</c:v>
                </c:pt>
                <c:pt idx="2">
                  <c:v>0.10934225131596524</c:v>
                </c:pt>
                <c:pt idx="3">
                  <c:v>9.2300880839010793E-2</c:v>
                </c:pt>
                <c:pt idx="4">
                  <c:v>0.12138757953480883</c:v>
                </c:pt>
                <c:pt idx="5">
                  <c:v>0.14993493687762105</c:v>
                </c:pt>
                <c:pt idx="6">
                  <c:v>0.14693996553284949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FA-4D09-B631-066748F1E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238784"/>
        <c:axId val="307237536"/>
      </c:lineChart>
      <c:catAx>
        <c:axId val="30722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07237120"/>
        <c:crosses val="autoZero"/>
        <c:auto val="1"/>
        <c:lblAlgn val="ctr"/>
        <c:lblOffset val="100"/>
        <c:noMultiLvlLbl val="0"/>
      </c:catAx>
      <c:valAx>
        <c:axId val="30723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Book" pitchFamily="50" charset="0"/>
                    <a:ea typeface="+mn-ea"/>
                    <a:cs typeface="+mn-cs"/>
                  </a:defRPr>
                </a:pPr>
                <a:r>
                  <a:rPr lang="en-US" sz="1200" dirty="0"/>
                  <a:t>m²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ea typeface="+mn-ea"/>
                  <a:cs typeface="+mn-cs"/>
                </a:defRPr>
              </a:pPr>
              <a:endParaRPr lang="es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07223808"/>
        <c:crosses val="autoZero"/>
        <c:crossBetween val="between"/>
      </c:valAx>
      <c:valAx>
        <c:axId val="307237536"/>
        <c:scaling>
          <c:orientation val="minMax"/>
          <c:min val="8.0000000000000016E-2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307238784"/>
        <c:crosses val="max"/>
        <c:crossBetween val="between"/>
      </c:valAx>
      <c:catAx>
        <c:axId val="307238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7237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Gotham Book" pitchFamily="50" charset="0"/>
        </a:defRPr>
      </a:pPr>
      <a:endParaRPr lang="es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  <a:ea typeface="+mn-ea"/>
                <a:cs typeface="+mn-cs"/>
              </a:defRPr>
            </a:pPr>
            <a:r>
              <a:rPr lang="es-CO" sz="1600">
                <a:latin typeface="Gotham Bold" pitchFamily="50" charset="0"/>
              </a:rPr>
              <a:t>Superficie Futura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  <a:ea typeface="+mn-ea"/>
              <a:cs typeface="+mn-cs"/>
            </a:defRPr>
          </a:pPr>
          <a:endParaRPr lang="es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A6192E"/>
              </a:solidFill>
              <a:round/>
            </a:ln>
            <a:effectLst/>
          </c:spPr>
          <c:marker>
            <c:symbol val="none"/>
          </c:marker>
          <c:cat>
            <c:strRef>
              <c:f>'Indicadores Oficinas'!$M$71:$W$71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1S 2022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strCache>
            </c:strRef>
          </c:cat>
          <c:val>
            <c:numRef>
              <c:f>'Indicadores Oficinas'!$M$72:$W$72</c:f>
              <c:numCache>
                <c:formatCode>General</c:formatCode>
                <c:ptCount val="11"/>
                <c:pt idx="0">
                  <c:v>5032277</c:v>
                </c:pt>
                <c:pt idx="1">
                  <c:v>5532714</c:v>
                </c:pt>
                <c:pt idx="2">
                  <c:v>5899092</c:v>
                </c:pt>
                <c:pt idx="3">
                  <c:v>6148002</c:v>
                </c:pt>
                <c:pt idx="4">
                  <c:v>6359794</c:v>
                </c:pt>
                <c:pt idx="5">
                  <c:v>6636632</c:v>
                </c:pt>
                <c:pt idx="6">
                  <c:v>6698552</c:v>
                </c:pt>
                <c:pt idx="7">
                  <c:v>7056968</c:v>
                </c:pt>
                <c:pt idx="8">
                  <c:v>7272615</c:v>
                </c:pt>
                <c:pt idx="9">
                  <c:v>7997322</c:v>
                </c:pt>
                <c:pt idx="10">
                  <c:v>8314465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33-40CE-8130-7540810EC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5068079"/>
        <c:axId val="975073487"/>
      </c:lineChart>
      <c:catAx>
        <c:axId val="975068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975073487"/>
        <c:crosses val="autoZero"/>
        <c:auto val="1"/>
        <c:lblAlgn val="ctr"/>
        <c:lblOffset val="100"/>
        <c:noMultiLvlLbl val="0"/>
      </c:catAx>
      <c:valAx>
        <c:axId val="975073487"/>
        <c:scaling>
          <c:orientation val="minMax"/>
          <c:min val="5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otham Book" pitchFamily="50" charset="0"/>
                    <a:ea typeface="+mn-ea"/>
                    <a:cs typeface="+mn-cs"/>
                  </a:defRPr>
                </a:pPr>
                <a:r>
                  <a:rPr lang="en-US" sz="1200" dirty="0"/>
                  <a:t>m²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  <a:ea typeface="+mn-ea"/>
                  <a:cs typeface="+mn-cs"/>
                </a:defRPr>
              </a:pPr>
              <a:endParaRPr lang="es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ea typeface="+mn-ea"/>
                <a:cs typeface="+mn-cs"/>
              </a:defRPr>
            </a:pPr>
            <a:endParaRPr lang="es-US"/>
          </a:p>
        </c:txPr>
        <c:crossAx val="975068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Gotham Book" pitchFamily="50" charset="0"/>
        </a:defRPr>
      </a:pPr>
      <a:endParaRPr lang="es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476A588-D0BC-4C63-A477-A8E624493C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8231EC-9836-4829-B30F-31027FD0D2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7D02C-CE98-41D8-90C5-A4053D2911F2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EC215C-A88C-497A-99B5-64FCEFC4DC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3DB823-52A6-4C87-B32F-B39F2657A0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CBCE6-7B66-457F-89EB-DC96DD916C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626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B8254-C226-4E8B-8B5A-D5B191D9A312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3638F-A590-4256-BBF3-CE5ECA62464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936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 /><Relationship Id="rId7" Type="http://schemas.openxmlformats.org/officeDocument/2006/relationships/image" Target="../media/image1.emf" /><Relationship Id="rId2" Type="http://schemas.openxmlformats.org/officeDocument/2006/relationships/tags" Target="../tags/tag1.xml" /><Relationship Id="rId1" Type="http://schemas.openxmlformats.org/officeDocument/2006/relationships/vmlDrawing" Target="../drawings/vmlDrawing1.vml" /><Relationship Id="rId6" Type="http://schemas.openxmlformats.org/officeDocument/2006/relationships/oleObject" Target="../embeddings/oleObject1.bin" /><Relationship Id="rId5" Type="http://schemas.openxmlformats.org/officeDocument/2006/relationships/slideMaster" Target="../slideMasters/slideMaster1.xml" /><Relationship Id="rId4" Type="http://schemas.openxmlformats.org/officeDocument/2006/relationships/tags" Target="../tags/tag3.xml" 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 /><Relationship Id="rId3" Type="http://schemas.openxmlformats.org/officeDocument/2006/relationships/tags" Target="../tags/tag5.xml" /><Relationship Id="rId7" Type="http://schemas.openxmlformats.org/officeDocument/2006/relationships/oleObject" Target="../embeddings/oleObject2.bin" /><Relationship Id="rId2" Type="http://schemas.openxmlformats.org/officeDocument/2006/relationships/tags" Target="../tags/tag4.xml" /><Relationship Id="rId1" Type="http://schemas.openxmlformats.org/officeDocument/2006/relationships/vmlDrawing" Target="../drawings/vmlDrawing2.vml" /><Relationship Id="rId6" Type="http://schemas.openxmlformats.org/officeDocument/2006/relationships/image" Target="../media/image2.jpg" /><Relationship Id="rId5" Type="http://schemas.openxmlformats.org/officeDocument/2006/relationships/slideMaster" Target="../slideMasters/slideMaster1.xml" /><Relationship Id="rId4" Type="http://schemas.openxmlformats.org/officeDocument/2006/relationships/tags" Target="../tags/tag6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BA29F3-114A-47C9-BFFF-181928F9E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990351-5D42-4534-A302-AF053F9CE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CBDA8C-CC9C-4E63-996D-78D913C3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EC9A7D-3D79-47F2-A215-2C2CA059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C445F6-E602-42AD-968A-A7AB7002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17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75E89-094A-4544-BC96-C959B4C2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A49804-9C31-49EF-84FE-9EE3EFEB7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A47505-94D9-491A-8E6B-ACC99F38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034EF7-A18C-4612-98A3-5CE09A77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6418B-AAC1-44CC-B889-A150B395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495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CEAA84-04E7-485C-B6FB-801D2D81D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54117E-D558-43BE-BF6F-494930786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AD372B-7E5D-46B4-A00A-1F250DDE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5D3A7A-6972-4438-8791-05E0D1D5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21827-7746-4633-8787-5E194088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0660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9D4B5BF-409A-49D8-8B65-5CCBFBC03A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9797"/>
          </a:solidFill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COVER IMAGE </a:t>
            </a:r>
            <a:br>
              <a:rPr lang="en-GB" dirty="0"/>
            </a:br>
            <a:r>
              <a:rPr lang="en-GB" dirty="0"/>
              <a:t>SEND TO BACK </a:t>
            </a:r>
          </a:p>
        </p:txBody>
      </p:sp>
      <p:graphicFrame>
        <p:nvGraphicFramePr>
          <p:cNvPr id="5" name="Object 4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75028476"/>
              </p:ext>
            </p:extLst>
          </p:nvPr>
        </p:nvGraphicFramePr>
        <p:xfrm>
          <a:off x="0" y="1"/>
          <a:ext cx="180997" cy="143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80997" cy="143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045701" y="673101"/>
            <a:ext cx="1638300" cy="6223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CLIENTS LOGO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3341136-7C7B-46B4-AA56-86AB85CF6A8C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27051" y="5077237"/>
            <a:ext cx="2886075" cy="180563"/>
          </a:xfrm>
          <a:prstGeom prst="rect">
            <a:avLst/>
          </a:prstGeom>
          <a:noFill/>
        </p:spPr>
        <p:txBody>
          <a:bodyPr anchor="b"/>
          <a:lstStyle>
            <a:lvl1pPr marL="0" indent="0" algn="l" defTabSz="11636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507"/>
              </a:spcAft>
              <a:buFont typeface="Arial" panose="020B0604020202020204" pitchFamily="34" charset="0"/>
              <a:buNone/>
              <a:defRPr lang="en-US" sz="1067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sz="1467" b="1">
                <a:solidFill>
                  <a:schemeClr val="bg1"/>
                </a:solidFill>
              </a:defRPr>
            </a:lvl2pPr>
            <a:lvl3pPr marL="0" indent="0">
              <a:buNone/>
              <a:defRPr b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Add date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C76D770-6896-44C8-8A2F-9203041901B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527051" y="1028700"/>
            <a:ext cx="5568949" cy="1953355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11636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267" b="1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US" sz="2133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b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b="1" dirty="0"/>
              <a:t>ENTER YOUR PRESENTATION TITLE HERE</a:t>
            </a:r>
          </a:p>
          <a:p>
            <a:pPr marL="0" marR="0" lvl="1" indent="0" algn="l" defTabSz="11636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350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 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2713112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A2008-1D82-46D4-BFAC-E4A956B313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7864713"/>
              </p:ext>
            </p:extLst>
          </p:nvPr>
        </p:nvGraphicFramePr>
        <p:xfrm>
          <a:off x="0" y="1"/>
          <a:ext cx="180997" cy="143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80997" cy="143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0800D4FE-C2C0-4754-B2F8-082FE03F9719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6B378D-A95D-4C1F-9A49-B00618D0EA7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78367" y="1008331"/>
            <a:ext cx="11235267" cy="313932"/>
          </a:xfrm>
        </p:spPr>
        <p:txBody>
          <a:bodyPr>
            <a:spAutoFit/>
          </a:bodyPr>
          <a:lstStyle>
            <a:lvl1pPr>
              <a:defRPr sz="1600" cap="all" baseline="0"/>
            </a:lvl1pPr>
          </a:lstStyle>
          <a:p>
            <a:pPr lvl="0"/>
            <a:r>
              <a:rPr lang="en-US" dirty="0"/>
              <a:t>SUB-HEADING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7E331-166C-4C7B-BB91-91B86AAB5DE3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481455" y="6389272"/>
            <a:ext cx="11232000" cy="0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C58306-C7F4-4D75-8130-2DAE733246E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81455" y="6510161"/>
            <a:ext cx="551929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Z" sz="900" dirty="0"/>
              <a:t>Cushman &amp;</a:t>
            </a:r>
            <a:r>
              <a:rPr lang="en-NZ" sz="900" baseline="0" dirty="0"/>
              <a:t> Wakefield | Seminario Actividad Edificadora - Camacol</a:t>
            </a:r>
            <a:endParaRPr lang="en-NZ" sz="900" dirty="0"/>
          </a:p>
        </p:txBody>
      </p:sp>
    </p:spTree>
    <p:extLst>
      <p:ext uri="{BB962C8B-B14F-4D97-AF65-F5344CB8AC3E}">
        <p14:creationId xmlns:p14="http://schemas.microsoft.com/office/powerpoint/2010/main" val="2818872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55897-ED76-4687-923B-522283963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D88F21F-3F64-4C70-8A45-FE3E3B0A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651541"/>
            <a:ext cx="8426450" cy="4308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99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33CBF3E3-AD27-4CE6-87B2-7882BA65E4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61175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Insert Picture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C6FD97-CCF2-44DA-BFE8-7401EE653B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016000"/>
            <a:ext cx="5853674" cy="3049352"/>
          </a:xfrm>
          <a:custGeom>
            <a:avLst/>
            <a:gdLst>
              <a:gd name="connsiteX0" fmla="*/ 0 w 7380288"/>
              <a:gd name="connsiteY0" fmla="*/ 0 h 3042450"/>
              <a:gd name="connsiteX1" fmla="*/ 5859063 w 7380288"/>
              <a:gd name="connsiteY1" fmla="*/ 0 h 3042450"/>
              <a:gd name="connsiteX2" fmla="*/ 7380288 w 7380288"/>
              <a:gd name="connsiteY2" fmla="*/ 1521225 h 3042450"/>
              <a:gd name="connsiteX3" fmla="*/ 5859063 w 7380288"/>
              <a:gd name="connsiteY3" fmla="*/ 3042450 h 3042450"/>
              <a:gd name="connsiteX4" fmla="*/ 0 w 7380288"/>
              <a:gd name="connsiteY4" fmla="*/ 3042450 h 3042450"/>
              <a:gd name="connsiteX5" fmla="*/ 0 w 7380288"/>
              <a:gd name="connsiteY5" fmla="*/ 0 h 3042450"/>
              <a:gd name="connsiteX0" fmla="*/ 0 w 5859063"/>
              <a:gd name="connsiteY0" fmla="*/ 0 h 3042450"/>
              <a:gd name="connsiteX1" fmla="*/ 5859063 w 5859063"/>
              <a:gd name="connsiteY1" fmla="*/ 0 h 3042450"/>
              <a:gd name="connsiteX2" fmla="*/ 5551488 w 5859063"/>
              <a:gd name="connsiteY2" fmla="*/ 1775225 h 3042450"/>
              <a:gd name="connsiteX3" fmla="*/ 5859063 w 5859063"/>
              <a:gd name="connsiteY3" fmla="*/ 3042450 h 3042450"/>
              <a:gd name="connsiteX4" fmla="*/ 0 w 5859063"/>
              <a:gd name="connsiteY4" fmla="*/ 3042450 h 3042450"/>
              <a:gd name="connsiteX5" fmla="*/ 0 w 5859063"/>
              <a:gd name="connsiteY5" fmla="*/ 0 h 3042450"/>
              <a:gd name="connsiteX0" fmla="*/ 0 w 5859063"/>
              <a:gd name="connsiteY0" fmla="*/ 0 h 3042450"/>
              <a:gd name="connsiteX1" fmla="*/ 5859063 w 5859063"/>
              <a:gd name="connsiteY1" fmla="*/ 0 h 3042450"/>
              <a:gd name="connsiteX2" fmla="*/ 5551488 w 5859063"/>
              <a:gd name="connsiteY2" fmla="*/ 1775225 h 3042450"/>
              <a:gd name="connsiteX3" fmla="*/ 3839763 w 5859063"/>
              <a:gd name="connsiteY3" fmla="*/ 3042450 h 3042450"/>
              <a:gd name="connsiteX4" fmla="*/ 0 w 5859063"/>
              <a:gd name="connsiteY4" fmla="*/ 3042450 h 3042450"/>
              <a:gd name="connsiteX5" fmla="*/ 0 w 5859063"/>
              <a:gd name="connsiteY5" fmla="*/ 0 h 3042450"/>
              <a:gd name="connsiteX0" fmla="*/ 0 w 5859063"/>
              <a:gd name="connsiteY0" fmla="*/ 0 h 3042450"/>
              <a:gd name="connsiteX1" fmla="*/ 5859063 w 5859063"/>
              <a:gd name="connsiteY1" fmla="*/ 0 h 3042450"/>
              <a:gd name="connsiteX2" fmla="*/ 4357688 w 5859063"/>
              <a:gd name="connsiteY2" fmla="*/ 1749825 h 3042450"/>
              <a:gd name="connsiteX3" fmla="*/ 3839763 w 5859063"/>
              <a:gd name="connsiteY3" fmla="*/ 3042450 h 3042450"/>
              <a:gd name="connsiteX4" fmla="*/ 0 w 5859063"/>
              <a:gd name="connsiteY4" fmla="*/ 3042450 h 3042450"/>
              <a:gd name="connsiteX5" fmla="*/ 0 w 5859063"/>
              <a:gd name="connsiteY5" fmla="*/ 0 h 3042450"/>
              <a:gd name="connsiteX0" fmla="*/ 0 w 5859063"/>
              <a:gd name="connsiteY0" fmla="*/ 0 h 3042450"/>
              <a:gd name="connsiteX1" fmla="*/ 5859063 w 5859063"/>
              <a:gd name="connsiteY1" fmla="*/ 0 h 3042450"/>
              <a:gd name="connsiteX2" fmla="*/ 4357688 w 5859063"/>
              <a:gd name="connsiteY2" fmla="*/ 1749825 h 3042450"/>
              <a:gd name="connsiteX3" fmla="*/ 4284263 w 5859063"/>
              <a:gd name="connsiteY3" fmla="*/ 3042450 h 3042450"/>
              <a:gd name="connsiteX4" fmla="*/ 0 w 5859063"/>
              <a:gd name="connsiteY4" fmla="*/ 3042450 h 3042450"/>
              <a:gd name="connsiteX5" fmla="*/ 0 w 5859063"/>
              <a:gd name="connsiteY5" fmla="*/ 0 h 3042450"/>
              <a:gd name="connsiteX0" fmla="*/ 0 w 5859063"/>
              <a:gd name="connsiteY0" fmla="*/ 0 h 3042450"/>
              <a:gd name="connsiteX1" fmla="*/ 5859063 w 5859063"/>
              <a:gd name="connsiteY1" fmla="*/ 0 h 3042450"/>
              <a:gd name="connsiteX2" fmla="*/ 4284263 w 5859063"/>
              <a:gd name="connsiteY2" fmla="*/ 3042450 h 3042450"/>
              <a:gd name="connsiteX3" fmla="*/ 0 w 5859063"/>
              <a:gd name="connsiteY3" fmla="*/ 3042450 h 3042450"/>
              <a:gd name="connsiteX4" fmla="*/ 0 w 5859063"/>
              <a:gd name="connsiteY4" fmla="*/ 0 h 304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9063" h="3042450">
                <a:moveTo>
                  <a:pt x="0" y="0"/>
                </a:moveTo>
                <a:lnTo>
                  <a:pt x="5859063" y="0"/>
                </a:lnTo>
                <a:lnTo>
                  <a:pt x="4284263" y="3042450"/>
                </a:lnTo>
                <a:lnTo>
                  <a:pt x="0" y="30424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85000"/>
            </a:schemeClr>
          </a:solidFill>
        </p:spPr>
        <p:txBody>
          <a:bodyPr lIns="0">
            <a:noAutofit/>
          </a:bodyPr>
          <a:lstStyle>
            <a:lvl1pPr>
              <a:defRPr sz="2736" b="1" i="0" cap="all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3710200-BB22-4268-B02D-7081128DDF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1244070"/>
            <a:ext cx="4105275" cy="1489639"/>
          </a:xfrm>
        </p:spPr>
        <p:txBody>
          <a:bodyPr>
            <a:spAutoFit/>
          </a:bodyPr>
          <a:lstStyle>
            <a:lvl1pPr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257B82-A620-451F-BA8F-90239BB16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838" y="2628788"/>
            <a:ext cx="4105275" cy="984885"/>
          </a:xfrm>
        </p:spPr>
        <p:txBody>
          <a:bodyPr anchor="t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line section 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42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301F1-CA5C-4D73-9578-00318313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C93DE-776F-4A00-8F7C-1F6395319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E2E01B-DADE-44CE-A34E-48A2F195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C090AD-D045-458C-85F9-594BA563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DE0EA-396B-4367-BE25-1A8DE343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195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B79C70-65C0-415F-84CC-478E5466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1D5131-52FC-49BB-A2D6-BCC1D4EA1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872025-0AF7-4A01-9C36-C9ACC855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36848D-2941-4F36-8893-BB81AE7BD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DC2915-30D4-426F-96AC-31B9C033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979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52EFF-DDCE-40FA-B6B5-66B110B8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CB5043-3F13-4D7F-B05E-7BBB87301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3FAF7E-6E67-4051-B13A-9775A1362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A131BC-4BC3-4F25-A9E2-B3BE70C1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3E70C6-0ADA-4152-BBE7-192C997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FFBC9A-AFC0-44F9-9C20-4511FA0A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827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333F5-A752-47D1-AB1A-F0CE4287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8560D9-0D10-4D53-A296-6ADF31D4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D1C526-9170-4D99-BC4A-487EAD01B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2846CF-93F6-4958-B657-0F6681126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2CFA24-762D-4326-ACB6-A95CF8941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C207E7-DFDF-4680-8DFA-631BE4BE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695F72D-5BEE-4C98-BAD2-2CCC25662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A883B2-FE20-4954-BC4B-2689D880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365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72E73-4331-44E5-A2FF-831D3962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CE660BD-05DD-4BD3-A4E3-C64F8A8D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18B04C-6A14-42B8-9068-2AC02E3C5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85CA06-83BB-4481-83E2-5FAD58BA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139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451325-2CF4-4680-B733-6042EEEB8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5CAEEF-E559-44DC-8488-F90642F6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5BBE4FE-7244-4C97-984C-DDC37131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019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9E4F0-F22F-4232-9E89-47CACEB7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FD846-D0A1-4519-B6D8-DB83109F6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74FF88-9E98-45B2-91DA-406AE0A4F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7DE496-B956-4512-81ED-93F32CF7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C787B3-74A1-48C9-A04C-D6593D6F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048092-E504-4084-B99A-911FC26E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217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445357-6F1B-4838-954E-5E05AAEC6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DC919C-30BA-4269-A698-A8B8DF285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B18528-AFBD-4CBC-A900-37CD89F90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8FE1CA-B7DA-4DEE-92D7-538C5FF29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D3B4F9-8249-4914-AA3D-9F0765CF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5665C2-ADED-4BAC-A80C-A28AA09B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974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C04076-7981-4E72-996C-900BBE83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F8F6E5-4B15-46F9-995C-C227F6CA7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B837EE-141B-4C8C-B06C-16A919116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E514-EF55-42B8-B753-068598E83B61}" type="datetimeFigureOut">
              <a:rPr lang="es-CO" smtClean="0"/>
              <a:t>14/09/2022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0EB0FC-387C-4433-94CB-2D3D11A31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9D834E-3AFA-4E47-A6C1-94DCCED4E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D9CBE-AC3D-400C-9FA8-AE6DB6FF53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636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Relationship Id="rId4" Type="http://schemas.openxmlformats.org/officeDocument/2006/relationships/chart" Target="../charts/char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5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5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22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5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3.xml" /><Relationship Id="rId4" Type="http://schemas.openxmlformats.org/officeDocument/2006/relationships/chart" Target="../charts/char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3.xml" /><Relationship Id="rId4" Type="http://schemas.openxmlformats.org/officeDocument/2006/relationships/chart" Target="../charts/chart5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4A7CEF6-25DE-4286-BB89-5AD8F3840F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9074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9755A0E9-D84B-4196-A306-7ACDF772B8FA}"/>
              </a:ext>
            </a:extLst>
          </p:cNvPr>
          <p:cNvSpPr>
            <a:spLocks/>
          </p:cNvSpPr>
          <p:nvPr/>
        </p:nvSpPr>
        <p:spPr bwMode="auto">
          <a:xfrm>
            <a:off x="0" y="-6350"/>
            <a:ext cx="7253817" cy="6864351"/>
          </a:xfrm>
          <a:custGeom>
            <a:avLst/>
            <a:gdLst>
              <a:gd name="T0" fmla="*/ 1721 w 3427"/>
              <a:gd name="T1" fmla="*/ 3243 h 3243"/>
              <a:gd name="T2" fmla="*/ 0 w 3427"/>
              <a:gd name="T3" fmla="*/ 3243 h 3243"/>
              <a:gd name="T4" fmla="*/ 0 w 3427"/>
              <a:gd name="T5" fmla="*/ 0 h 3243"/>
              <a:gd name="T6" fmla="*/ 3427 w 3427"/>
              <a:gd name="T7" fmla="*/ 0 h 3243"/>
              <a:gd name="T8" fmla="*/ 1721 w 3427"/>
              <a:gd name="T9" fmla="*/ 3243 h 3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7" h="3243">
                <a:moveTo>
                  <a:pt x="1721" y="3243"/>
                </a:moveTo>
                <a:lnTo>
                  <a:pt x="0" y="3243"/>
                </a:lnTo>
                <a:lnTo>
                  <a:pt x="0" y="0"/>
                </a:lnTo>
                <a:lnTo>
                  <a:pt x="3427" y="0"/>
                </a:lnTo>
                <a:lnTo>
                  <a:pt x="1721" y="3243"/>
                </a:lnTo>
                <a:close/>
              </a:path>
            </a:pathLst>
          </a:custGeom>
          <a:solidFill>
            <a:srgbClr val="E4002B">
              <a:alpha val="94902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25" name="Freeform: Shape 4">
            <a:extLst>
              <a:ext uri="{FF2B5EF4-FFF2-40B4-BE49-F238E27FC236}">
                <a16:creationId xmlns:a16="http://schemas.microsoft.com/office/drawing/2014/main" id="{26932201-6BBD-4C28-B8C5-7D1DCF5CC24C}"/>
              </a:ext>
            </a:extLst>
          </p:cNvPr>
          <p:cNvSpPr/>
          <p:nvPr/>
        </p:nvSpPr>
        <p:spPr>
          <a:xfrm>
            <a:off x="0" y="4061445"/>
            <a:ext cx="12192000" cy="2796556"/>
          </a:xfrm>
          <a:custGeom>
            <a:avLst/>
            <a:gdLst>
              <a:gd name="connsiteX0" fmla="*/ 875948 w 3822176"/>
              <a:gd name="connsiteY0" fmla="*/ 679071 h 876716"/>
              <a:gd name="connsiteX1" fmla="*/ 769819 w 3822176"/>
              <a:gd name="connsiteY1" fmla="*/ 880562 h 876716"/>
              <a:gd name="connsiteX2" fmla="*/ 835188 w 3822176"/>
              <a:gd name="connsiteY2" fmla="*/ 880562 h 876716"/>
              <a:gd name="connsiteX3" fmla="*/ 950546 w 3822176"/>
              <a:gd name="connsiteY3" fmla="*/ 661383 h 876716"/>
              <a:gd name="connsiteX4" fmla="*/ 875948 w 3822176"/>
              <a:gd name="connsiteY4" fmla="*/ 679071 h 876716"/>
              <a:gd name="connsiteX5" fmla="*/ 985153 w 3822176"/>
              <a:gd name="connsiteY5" fmla="*/ 653692 h 876716"/>
              <a:gd name="connsiteX6" fmla="*/ 865950 w 3822176"/>
              <a:gd name="connsiteY6" fmla="*/ 880562 h 876716"/>
              <a:gd name="connsiteX7" fmla="*/ 931319 w 3822176"/>
              <a:gd name="connsiteY7" fmla="*/ 880562 h 876716"/>
              <a:gd name="connsiteX8" fmla="*/ 1059751 w 3822176"/>
              <a:gd name="connsiteY8" fmla="*/ 636004 h 876716"/>
              <a:gd name="connsiteX9" fmla="*/ 985153 w 3822176"/>
              <a:gd name="connsiteY9" fmla="*/ 653692 h 876716"/>
              <a:gd name="connsiteX10" fmla="*/ 765974 w 3822176"/>
              <a:gd name="connsiteY10" fmla="*/ 704449 h 876716"/>
              <a:gd name="connsiteX11" fmla="*/ 672918 w 3822176"/>
              <a:gd name="connsiteY11" fmla="*/ 881331 h 876716"/>
              <a:gd name="connsiteX12" fmla="*/ 738288 w 3822176"/>
              <a:gd name="connsiteY12" fmla="*/ 881331 h 876716"/>
              <a:gd name="connsiteX13" fmla="*/ 840572 w 3822176"/>
              <a:gd name="connsiteY13" fmla="*/ 687530 h 876716"/>
              <a:gd name="connsiteX14" fmla="*/ 765974 w 3822176"/>
              <a:gd name="connsiteY14" fmla="*/ 704449 h 876716"/>
              <a:gd name="connsiteX15" fmla="*/ 1204332 w 3822176"/>
              <a:gd name="connsiteY15" fmla="*/ 603704 h 876716"/>
              <a:gd name="connsiteX16" fmla="*/ 1058213 w 3822176"/>
              <a:gd name="connsiteY16" fmla="*/ 881331 h 876716"/>
              <a:gd name="connsiteX17" fmla="*/ 1123582 w 3822176"/>
              <a:gd name="connsiteY17" fmla="*/ 881331 h 876716"/>
              <a:gd name="connsiteX18" fmla="*/ 1278930 w 3822176"/>
              <a:gd name="connsiteY18" fmla="*/ 586785 h 876716"/>
              <a:gd name="connsiteX19" fmla="*/ 1204332 w 3822176"/>
              <a:gd name="connsiteY19" fmla="*/ 603704 h 876716"/>
              <a:gd name="connsiteX20" fmla="*/ 1313537 w 3822176"/>
              <a:gd name="connsiteY20" fmla="*/ 578325 h 876716"/>
              <a:gd name="connsiteX21" fmla="*/ 1154344 w 3822176"/>
              <a:gd name="connsiteY21" fmla="*/ 881331 h 876716"/>
              <a:gd name="connsiteX22" fmla="*/ 1219713 w 3822176"/>
              <a:gd name="connsiteY22" fmla="*/ 881331 h 876716"/>
              <a:gd name="connsiteX23" fmla="*/ 1388135 w 3822176"/>
              <a:gd name="connsiteY23" fmla="*/ 561406 h 876716"/>
              <a:gd name="connsiteX24" fmla="*/ 1313537 w 3822176"/>
              <a:gd name="connsiteY24" fmla="*/ 578325 h 876716"/>
              <a:gd name="connsiteX25" fmla="*/ 1095127 w 3822176"/>
              <a:gd name="connsiteY25" fmla="*/ 628313 h 876716"/>
              <a:gd name="connsiteX26" fmla="*/ 962081 w 3822176"/>
              <a:gd name="connsiteY26" fmla="*/ 880562 h 876716"/>
              <a:gd name="connsiteX27" fmla="*/ 1027451 w 3822176"/>
              <a:gd name="connsiteY27" fmla="*/ 880562 h 876716"/>
              <a:gd name="connsiteX28" fmla="*/ 1168955 w 3822176"/>
              <a:gd name="connsiteY28" fmla="*/ 611394 h 876716"/>
              <a:gd name="connsiteX29" fmla="*/ 1095127 w 3822176"/>
              <a:gd name="connsiteY29" fmla="*/ 628313 h 876716"/>
              <a:gd name="connsiteX30" fmla="*/ 656769 w 3822176"/>
              <a:gd name="connsiteY30" fmla="*/ 729828 h 876716"/>
              <a:gd name="connsiteX31" fmla="*/ 576787 w 3822176"/>
              <a:gd name="connsiteY31" fmla="*/ 881331 h 876716"/>
              <a:gd name="connsiteX32" fmla="*/ 642156 w 3822176"/>
              <a:gd name="connsiteY32" fmla="*/ 881331 h 876716"/>
              <a:gd name="connsiteX33" fmla="*/ 730597 w 3822176"/>
              <a:gd name="connsiteY33" fmla="*/ 712909 h 876716"/>
              <a:gd name="connsiteX34" fmla="*/ 656769 w 3822176"/>
              <a:gd name="connsiteY34" fmla="*/ 729828 h 876716"/>
              <a:gd name="connsiteX35" fmla="*/ 218410 w 3822176"/>
              <a:gd name="connsiteY35" fmla="*/ 830574 h 876716"/>
              <a:gd name="connsiteX36" fmla="*/ 192262 w 3822176"/>
              <a:gd name="connsiteY36" fmla="*/ 881331 h 876716"/>
              <a:gd name="connsiteX37" fmla="*/ 257632 w 3822176"/>
              <a:gd name="connsiteY37" fmla="*/ 881331 h 876716"/>
              <a:gd name="connsiteX38" fmla="*/ 293008 w 3822176"/>
              <a:gd name="connsiteY38" fmla="*/ 813654 h 876716"/>
              <a:gd name="connsiteX39" fmla="*/ 218410 w 3822176"/>
              <a:gd name="connsiteY39" fmla="*/ 830574 h 876716"/>
              <a:gd name="connsiteX40" fmla="*/ 64600 w 3822176"/>
              <a:gd name="connsiteY40" fmla="*/ 881331 h 876716"/>
              <a:gd name="connsiteX41" fmla="*/ 73829 w 3822176"/>
              <a:gd name="connsiteY41" fmla="*/ 864412 h 876716"/>
              <a:gd name="connsiteX42" fmla="*/ 0 w 3822176"/>
              <a:gd name="connsiteY42" fmla="*/ 881331 h 876716"/>
              <a:gd name="connsiteX43" fmla="*/ 64600 w 3822176"/>
              <a:gd name="connsiteY43" fmla="*/ 881331 h 876716"/>
              <a:gd name="connsiteX44" fmla="*/ 327615 w 3822176"/>
              <a:gd name="connsiteY44" fmla="*/ 805195 h 876716"/>
              <a:gd name="connsiteX45" fmla="*/ 287625 w 3822176"/>
              <a:gd name="connsiteY45" fmla="*/ 880562 h 876716"/>
              <a:gd name="connsiteX46" fmla="*/ 352994 w 3822176"/>
              <a:gd name="connsiteY46" fmla="*/ 880562 h 876716"/>
              <a:gd name="connsiteX47" fmla="*/ 402213 w 3822176"/>
              <a:gd name="connsiteY47" fmla="*/ 787507 h 876716"/>
              <a:gd name="connsiteX48" fmla="*/ 327615 w 3822176"/>
              <a:gd name="connsiteY48" fmla="*/ 805195 h 876716"/>
              <a:gd name="connsiteX49" fmla="*/ 546795 w 3822176"/>
              <a:gd name="connsiteY49" fmla="*/ 755207 h 876716"/>
              <a:gd name="connsiteX50" fmla="*/ 480656 w 3822176"/>
              <a:gd name="connsiteY50" fmla="*/ 881331 h 876716"/>
              <a:gd name="connsiteX51" fmla="*/ 546025 w 3822176"/>
              <a:gd name="connsiteY51" fmla="*/ 881331 h 876716"/>
              <a:gd name="connsiteX52" fmla="*/ 621393 w 3822176"/>
              <a:gd name="connsiteY52" fmla="*/ 738288 h 876716"/>
              <a:gd name="connsiteX53" fmla="*/ 546795 w 3822176"/>
              <a:gd name="connsiteY53" fmla="*/ 755207 h 876716"/>
              <a:gd name="connsiteX54" fmla="*/ 437589 w 3822176"/>
              <a:gd name="connsiteY54" fmla="*/ 779816 h 876716"/>
              <a:gd name="connsiteX55" fmla="*/ 384525 w 3822176"/>
              <a:gd name="connsiteY55" fmla="*/ 880562 h 876716"/>
              <a:gd name="connsiteX56" fmla="*/ 449894 w 3822176"/>
              <a:gd name="connsiteY56" fmla="*/ 880562 h 876716"/>
              <a:gd name="connsiteX57" fmla="*/ 512187 w 3822176"/>
              <a:gd name="connsiteY57" fmla="*/ 762128 h 876716"/>
              <a:gd name="connsiteX58" fmla="*/ 437589 w 3822176"/>
              <a:gd name="connsiteY58" fmla="*/ 779816 h 876716"/>
              <a:gd name="connsiteX59" fmla="*/ 95362 w 3822176"/>
              <a:gd name="connsiteY59" fmla="*/ 881331 h 876716"/>
              <a:gd name="connsiteX60" fmla="*/ 160732 w 3822176"/>
              <a:gd name="connsiteY60" fmla="*/ 881331 h 876716"/>
              <a:gd name="connsiteX61" fmla="*/ 183034 w 3822176"/>
              <a:gd name="connsiteY61" fmla="*/ 839033 h 876716"/>
              <a:gd name="connsiteX62" fmla="*/ 108436 w 3822176"/>
              <a:gd name="connsiteY62" fmla="*/ 855952 h 876716"/>
              <a:gd name="connsiteX63" fmla="*/ 95362 w 3822176"/>
              <a:gd name="connsiteY63" fmla="*/ 881331 h 876716"/>
              <a:gd name="connsiteX64" fmla="*/ 2409433 w 3822176"/>
              <a:gd name="connsiteY64" fmla="*/ 326077 h 876716"/>
              <a:gd name="connsiteX65" fmla="*/ 2117194 w 3822176"/>
              <a:gd name="connsiteY65" fmla="*/ 881331 h 876716"/>
              <a:gd name="connsiteX66" fmla="*/ 2182563 w 3822176"/>
              <a:gd name="connsiteY66" fmla="*/ 881331 h 876716"/>
              <a:gd name="connsiteX67" fmla="*/ 2484030 w 3822176"/>
              <a:gd name="connsiteY67" fmla="*/ 309158 h 876716"/>
              <a:gd name="connsiteX68" fmla="*/ 2409433 w 3822176"/>
              <a:gd name="connsiteY68" fmla="*/ 326077 h 876716"/>
              <a:gd name="connsiteX69" fmla="*/ 2518638 w 3822176"/>
              <a:gd name="connsiteY69" fmla="*/ 300698 h 876716"/>
              <a:gd name="connsiteX70" fmla="*/ 2213325 w 3822176"/>
              <a:gd name="connsiteY70" fmla="*/ 881331 h 876716"/>
              <a:gd name="connsiteX71" fmla="*/ 2278695 w 3822176"/>
              <a:gd name="connsiteY71" fmla="*/ 881331 h 876716"/>
              <a:gd name="connsiteX72" fmla="*/ 2593236 w 3822176"/>
              <a:gd name="connsiteY72" fmla="*/ 283779 h 876716"/>
              <a:gd name="connsiteX73" fmla="*/ 2518638 w 3822176"/>
              <a:gd name="connsiteY73" fmla="*/ 300698 h 876716"/>
              <a:gd name="connsiteX74" fmla="*/ 2300228 w 3822176"/>
              <a:gd name="connsiteY74" fmla="*/ 350686 h 876716"/>
              <a:gd name="connsiteX75" fmla="*/ 2021063 w 3822176"/>
              <a:gd name="connsiteY75" fmla="*/ 880562 h 876716"/>
              <a:gd name="connsiteX76" fmla="*/ 2086432 w 3822176"/>
              <a:gd name="connsiteY76" fmla="*/ 880562 h 876716"/>
              <a:gd name="connsiteX77" fmla="*/ 2374056 w 3822176"/>
              <a:gd name="connsiteY77" fmla="*/ 332998 h 876716"/>
              <a:gd name="connsiteX78" fmla="*/ 2300228 w 3822176"/>
              <a:gd name="connsiteY78" fmla="*/ 350686 h 876716"/>
              <a:gd name="connsiteX79" fmla="*/ 2628612 w 3822176"/>
              <a:gd name="connsiteY79" fmla="*/ 275320 h 876716"/>
              <a:gd name="connsiteX80" fmla="*/ 2310225 w 3822176"/>
              <a:gd name="connsiteY80" fmla="*/ 881331 h 876716"/>
              <a:gd name="connsiteX81" fmla="*/ 2375595 w 3822176"/>
              <a:gd name="connsiteY81" fmla="*/ 881331 h 876716"/>
              <a:gd name="connsiteX82" fmla="*/ 2703210 w 3822176"/>
              <a:gd name="connsiteY82" fmla="*/ 258400 h 876716"/>
              <a:gd name="connsiteX83" fmla="*/ 2628612 w 3822176"/>
              <a:gd name="connsiteY83" fmla="*/ 275320 h 876716"/>
              <a:gd name="connsiteX84" fmla="*/ 2737817 w 3822176"/>
              <a:gd name="connsiteY84" fmla="*/ 249941 h 876716"/>
              <a:gd name="connsiteX85" fmla="*/ 2405588 w 3822176"/>
              <a:gd name="connsiteY85" fmla="*/ 880562 h 876716"/>
              <a:gd name="connsiteX86" fmla="*/ 3823715 w 3822176"/>
              <a:gd name="connsiteY86" fmla="*/ 880562 h 876716"/>
              <a:gd name="connsiteX87" fmla="*/ 3823715 w 3822176"/>
              <a:gd name="connsiteY87" fmla="*/ 0 h 876716"/>
              <a:gd name="connsiteX88" fmla="*/ 2737817 w 3822176"/>
              <a:gd name="connsiteY88" fmla="*/ 249941 h 876716"/>
              <a:gd name="connsiteX89" fmla="*/ 2190254 w 3822176"/>
              <a:gd name="connsiteY89" fmla="*/ 376065 h 876716"/>
              <a:gd name="connsiteX90" fmla="*/ 1924932 w 3822176"/>
              <a:gd name="connsiteY90" fmla="*/ 880562 h 876716"/>
              <a:gd name="connsiteX91" fmla="*/ 1990301 w 3822176"/>
              <a:gd name="connsiteY91" fmla="*/ 880562 h 876716"/>
              <a:gd name="connsiteX92" fmla="*/ 2264851 w 3822176"/>
              <a:gd name="connsiteY92" fmla="*/ 358377 h 876716"/>
              <a:gd name="connsiteX93" fmla="*/ 2190254 w 3822176"/>
              <a:gd name="connsiteY93" fmla="*/ 376065 h 876716"/>
              <a:gd name="connsiteX94" fmla="*/ 1861869 w 3822176"/>
              <a:gd name="connsiteY94" fmla="*/ 452201 h 876716"/>
              <a:gd name="connsiteX95" fmla="*/ 1635769 w 3822176"/>
              <a:gd name="connsiteY95" fmla="*/ 881331 h 876716"/>
              <a:gd name="connsiteX96" fmla="*/ 1701138 w 3822176"/>
              <a:gd name="connsiteY96" fmla="*/ 881331 h 876716"/>
              <a:gd name="connsiteX97" fmla="*/ 1935698 w 3822176"/>
              <a:gd name="connsiteY97" fmla="*/ 435282 h 876716"/>
              <a:gd name="connsiteX98" fmla="*/ 1861869 w 3822176"/>
              <a:gd name="connsiteY98" fmla="*/ 452201 h 876716"/>
              <a:gd name="connsiteX99" fmla="*/ 1642690 w 3822176"/>
              <a:gd name="connsiteY99" fmla="*/ 502189 h 876716"/>
              <a:gd name="connsiteX100" fmla="*/ 1443506 w 3822176"/>
              <a:gd name="connsiteY100" fmla="*/ 880562 h 876716"/>
              <a:gd name="connsiteX101" fmla="*/ 1508876 w 3822176"/>
              <a:gd name="connsiteY101" fmla="*/ 880562 h 876716"/>
              <a:gd name="connsiteX102" fmla="*/ 1717288 w 3822176"/>
              <a:gd name="connsiteY102" fmla="*/ 484501 h 876716"/>
              <a:gd name="connsiteX103" fmla="*/ 1642690 w 3822176"/>
              <a:gd name="connsiteY103" fmla="*/ 502189 h 876716"/>
              <a:gd name="connsiteX104" fmla="*/ 1751895 w 3822176"/>
              <a:gd name="connsiteY104" fmla="*/ 476811 h 876716"/>
              <a:gd name="connsiteX105" fmla="*/ 1539637 w 3822176"/>
              <a:gd name="connsiteY105" fmla="*/ 880562 h 876716"/>
              <a:gd name="connsiteX106" fmla="*/ 1605007 w 3822176"/>
              <a:gd name="connsiteY106" fmla="*/ 880562 h 876716"/>
              <a:gd name="connsiteX107" fmla="*/ 1826493 w 3822176"/>
              <a:gd name="connsiteY107" fmla="*/ 459892 h 876716"/>
              <a:gd name="connsiteX108" fmla="*/ 1751895 w 3822176"/>
              <a:gd name="connsiteY108" fmla="*/ 476811 h 876716"/>
              <a:gd name="connsiteX109" fmla="*/ 1532716 w 3822176"/>
              <a:gd name="connsiteY109" fmla="*/ 527568 h 876716"/>
              <a:gd name="connsiteX110" fmla="*/ 1346606 w 3822176"/>
              <a:gd name="connsiteY110" fmla="*/ 880562 h 876716"/>
              <a:gd name="connsiteX111" fmla="*/ 1411975 w 3822176"/>
              <a:gd name="connsiteY111" fmla="*/ 880562 h 876716"/>
              <a:gd name="connsiteX112" fmla="*/ 1606545 w 3822176"/>
              <a:gd name="connsiteY112" fmla="*/ 509880 h 876716"/>
              <a:gd name="connsiteX113" fmla="*/ 1532716 w 3822176"/>
              <a:gd name="connsiteY113" fmla="*/ 527568 h 876716"/>
              <a:gd name="connsiteX114" fmla="*/ 1971075 w 3822176"/>
              <a:gd name="connsiteY114" fmla="*/ 426823 h 876716"/>
              <a:gd name="connsiteX115" fmla="*/ 1731900 w 3822176"/>
              <a:gd name="connsiteY115" fmla="*/ 881331 h 876716"/>
              <a:gd name="connsiteX116" fmla="*/ 1797269 w 3822176"/>
              <a:gd name="connsiteY116" fmla="*/ 881331 h 876716"/>
              <a:gd name="connsiteX117" fmla="*/ 2045672 w 3822176"/>
              <a:gd name="connsiteY117" fmla="*/ 409903 h 876716"/>
              <a:gd name="connsiteX118" fmla="*/ 1971075 w 3822176"/>
              <a:gd name="connsiteY118" fmla="*/ 426823 h 876716"/>
              <a:gd name="connsiteX119" fmla="*/ 1423511 w 3822176"/>
              <a:gd name="connsiteY119" fmla="*/ 552947 h 876716"/>
              <a:gd name="connsiteX120" fmla="*/ 1251244 w 3822176"/>
              <a:gd name="connsiteY120" fmla="*/ 881331 h 876716"/>
              <a:gd name="connsiteX121" fmla="*/ 1316613 w 3822176"/>
              <a:gd name="connsiteY121" fmla="*/ 881331 h 876716"/>
              <a:gd name="connsiteX122" fmla="*/ 1498109 w 3822176"/>
              <a:gd name="connsiteY122" fmla="*/ 536027 h 876716"/>
              <a:gd name="connsiteX123" fmla="*/ 1423511 w 3822176"/>
              <a:gd name="connsiteY123" fmla="*/ 552947 h 876716"/>
              <a:gd name="connsiteX124" fmla="*/ 2081049 w 3822176"/>
              <a:gd name="connsiteY124" fmla="*/ 401444 h 876716"/>
              <a:gd name="connsiteX125" fmla="*/ 1828800 w 3822176"/>
              <a:gd name="connsiteY125" fmla="*/ 881331 h 876716"/>
              <a:gd name="connsiteX126" fmla="*/ 1894170 w 3822176"/>
              <a:gd name="connsiteY126" fmla="*/ 881331 h 876716"/>
              <a:gd name="connsiteX127" fmla="*/ 2155647 w 3822176"/>
              <a:gd name="connsiteY127" fmla="*/ 384525 h 876716"/>
              <a:gd name="connsiteX128" fmla="*/ 2081049 w 3822176"/>
              <a:gd name="connsiteY128" fmla="*/ 401444 h 87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3822176" h="876716">
                <a:moveTo>
                  <a:pt x="875948" y="679071"/>
                </a:moveTo>
                <a:lnTo>
                  <a:pt x="769819" y="880562"/>
                </a:lnTo>
                <a:lnTo>
                  <a:pt x="835188" y="880562"/>
                </a:lnTo>
                <a:lnTo>
                  <a:pt x="950546" y="661383"/>
                </a:lnTo>
                <a:lnTo>
                  <a:pt x="875948" y="679071"/>
                </a:lnTo>
                <a:close/>
                <a:moveTo>
                  <a:pt x="985153" y="653692"/>
                </a:moveTo>
                <a:lnTo>
                  <a:pt x="865950" y="880562"/>
                </a:lnTo>
                <a:lnTo>
                  <a:pt x="931319" y="880562"/>
                </a:lnTo>
                <a:lnTo>
                  <a:pt x="1059751" y="636004"/>
                </a:lnTo>
                <a:lnTo>
                  <a:pt x="985153" y="653692"/>
                </a:lnTo>
                <a:close/>
                <a:moveTo>
                  <a:pt x="765974" y="704449"/>
                </a:moveTo>
                <a:lnTo>
                  <a:pt x="672918" y="881331"/>
                </a:lnTo>
                <a:lnTo>
                  <a:pt x="738288" y="881331"/>
                </a:lnTo>
                <a:lnTo>
                  <a:pt x="840572" y="687530"/>
                </a:lnTo>
                <a:lnTo>
                  <a:pt x="765974" y="704449"/>
                </a:lnTo>
                <a:close/>
                <a:moveTo>
                  <a:pt x="1204332" y="603704"/>
                </a:moveTo>
                <a:lnTo>
                  <a:pt x="1058213" y="881331"/>
                </a:lnTo>
                <a:lnTo>
                  <a:pt x="1123582" y="881331"/>
                </a:lnTo>
                <a:lnTo>
                  <a:pt x="1278930" y="586785"/>
                </a:lnTo>
                <a:lnTo>
                  <a:pt x="1204332" y="603704"/>
                </a:lnTo>
                <a:close/>
                <a:moveTo>
                  <a:pt x="1313537" y="578325"/>
                </a:moveTo>
                <a:lnTo>
                  <a:pt x="1154344" y="881331"/>
                </a:lnTo>
                <a:lnTo>
                  <a:pt x="1219713" y="881331"/>
                </a:lnTo>
                <a:lnTo>
                  <a:pt x="1388135" y="561406"/>
                </a:lnTo>
                <a:lnTo>
                  <a:pt x="1313537" y="578325"/>
                </a:lnTo>
                <a:close/>
                <a:moveTo>
                  <a:pt x="1095127" y="628313"/>
                </a:moveTo>
                <a:lnTo>
                  <a:pt x="962081" y="880562"/>
                </a:lnTo>
                <a:lnTo>
                  <a:pt x="1027451" y="880562"/>
                </a:lnTo>
                <a:lnTo>
                  <a:pt x="1168955" y="611394"/>
                </a:lnTo>
                <a:lnTo>
                  <a:pt x="1095127" y="628313"/>
                </a:lnTo>
                <a:close/>
                <a:moveTo>
                  <a:pt x="656769" y="729828"/>
                </a:moveTo>
                <a:lnTo>
                  <a:pt x="576787" y="881331"/>
                </a:lnTo>
                <a:lnTo>
                  <a:pt x="642156" y="881331"/>
                </a:lnTo>
                <a:lnTo>
                  <a:pt x="730597" y="712909"/>
                </a:lnTo>
                <a:lnTo>
                  <a:pt x="656769" y="729828"/>
                </a:lnTo>
                <a:close/>
                <a:moveTo>
                  <a:pt x="218410" y="830574"/>
                </a:moveTo>
                <a:lnTo>
                  <a:pt x="192262" y="881331"/>
                </a:lnTo>
                <a:lnTo>
                  <a:pt x="257632" y="881331"/>
                </a:lnTo>
                <a:lnTo>
                  <a:pt x="293008" y="813654"/>
                </a:lnTo>
                <a:lnTo>
                  <a:pt x="218410" y="830574"/>
                </a:lnTo>
                <a:close/>
                <a:moveTo>
                  <a:pt x="64600" y="881331"/>
                </a:moveTo>
                <a:lnTo>
                  <a:pt x="73829" y="864412"/>
                </a:lnTo>
                <a:lnTo>
                  <a:pt x="0" y="881331"/>
                </a:lnTo>
                <a:lnTo>
                  <a:pt x="64600" y="881331"/>
                </a:lnTo>
                <a:close/>
                <a:moveTo>
                  <a:pt x="327615" y="805195"/>
                </a:moveTo>
                <a:lnTo>
                  <a:pt x="287625" y="880562"/>
                </a:lnTo>
                <a:lnTo>
                  <a:pt x="352994" y="880562"/>
                </a:lnTo>
                <a:lnTo>
                  <a:pt x="402213" y="787507"/>
                </a:lnTo>
                <a:lnTo>
                  <a:pt x="327615" y="805195"/>
                </a:lnTo>
                <a:close/>
                <a:moveTo>
                  <a:pt x="546795" y="755207"/>
                </a:moveTo>
                <a:lnTo>
                  <a:pt x="480656" y="881331"/>
                </a:lnTo>
                <a:lnTo>
                  <a:pt x="546025" y="881331"/>
                </a:lnTo>
                <a:lnTo>
                  <a:pt x="621393" y="738288"/>
                </a:lnTo>
                <a:lnTo>
                  <a:pt x="546795" y="755207"/>
                </a:lnTo>
                <a:close/>
                <a:moveTo>
                  <a:pt x="437589" y="779816"/>
                </a:moveTo>
                <a:lnTo>
                  <a:pt x="384525" y="880562"/>
                </a:lnTo>
                <a:lnTo>
                  <a:pt x="449894" y="880562"/>
                </a:lnTo>
                <a:lnTo>
                  <a:pt x="512187" y="762128"/>
                </a:lnTo>
                <a:lnTo>
                  <a:pt x="437589" y="779816"/>
                </a:lnTo>
                <a:close/>
                <a:moveTo>
                  <a:pt x="95362" y="881331"/>
                </a:moveTo>
                <a:lnTo>
                  <a:pt x="160732" y="881331"/>
                </a:lnTo>
                <a:lnTo>
                  <a:pt x="183034" y="839033"/>
                </a:lnTo>
                <a:lnTo>
                  <a:pt x="108436" y="855952"/>
                </a:lnTo>
                <a:lnTo>
                  <a:pt x="95362" y="881331"/>
                </a:lnTo>
                <a:close/>
                <a:moveTo>
                  <a:pt x="2409433" y="326077"/>
                </a:moveTo>
                <a:lnTo>
                  <a:pt x="2117194" y="881331"/>
                </a:lnTo>
                <a:lnTo>
                  <a:pt x="2182563" y="881331"/>
                </a:lnTo>
                <a:lnTo>
                  <a:pt x="2484030" y="309158"/>
                </a:lnTo>
                <a:lnTo>
                  <a:pt x="2409433" y="326077"/>
                </a:lnTo>
                <a:close/>
                <a:moveTo>
                  <a:pt x="2518638" y="300698"/>
                </a:moveTo>
                <a:lnTo>
                  <a:pt x="2213325" y="881331"/>
                </a:lnTo>
                <a:lnTo>
                  <a:pt x="2278695" y="881331"/>
                </a:lnTo>
                <a:lnTo>
                  <a:pt x="2593236" y="283779"/>
                </a:lnTo>
                <a:lnTo>
                  <a:pt x="2518638" y="300698"/>
                </a:lnTo>
                <a:close/>
                <a:moveTo>
                  <a:pt x="2300228" y="350686"/>
                </a:moveTo>
                <a:lnTo>
                  <a:pt x="2021063" y="880562"/>
                </a:lnTo>
                <a:lnTo>
                  <a:pt x="2086432" y="880562"/>
                </a:lnTo>
                <a:lnTo>
                  <a:pt x="2374056" y="332998"/>
                </a:lnTo>
                <a:lnTo>
                  <a:pt x="2300228" y="350686"/>
                </a:lnTo>
                <a:close/>
                <a:moveTo>
                  <a:pt x="2628612" y="275320"/>
                </a:moveTo>
                <a:lnTo>
                  <a:pt x="2310225" y="881331"/>
                </a:lnTo>
                <a:lnTo>
                  <a:pt x="2375595" y="881331"/>
                </a:lnTo>
                <a:lnTo>
                  <a:pt x="2703210" y="258400"/>
                </a:lnTo>
                <a:lnTo>
                  <a:pt x="2628612" y="275320"/>
                </a:lnTo>
                <a:close/>
                <a:moveTo>
                  <a:pt x="2737817" y="249941"/>
                </a:moveTo>
                <a:lnTo>
                  <a:pt x="2405588" y="880562"/>
                </a:lnTo>
                <a:lnTo>
                  <a:pt x="3823715" y="880562"/>
                </a:lnTo>
                <a:lnTo>
                  <a:pt x="3823715" y="0"/>
                </a:lnTo>
                <a:lnTo>
                  <a:pt x="2737817" y="249941"/>
                </a:lnTo>
                <a:close/>
                <a:moveTo>
                  <a:pt x="2190254" y="376065"/>
                </a:moveTo>
                <a:lnTo>
                  <a:pt x="1924932" y="880562"/>
                </a:lnTo>
                <a:lnTo>
                  <a:pt x="1990301" y="880562"/>
                </a:lnTo>
                <a:lnTo>
                  <a:pt x="2264851" y="358377"/>
                </a:lnTo>
                <a:lnTo>
                  <a:pt x="2190254" y="376065"/>
                </a:lnTo>
                <a:close/>
                <a:moveTo>
                  <a:pt x="1861869" y="452201"/>
                </a:moveTo>
                <a:lnTo>
                  <a:pt x="1635769" y="881331"/>
                </a:lnTo>
                <a:lnTo>
                  <a:pt x="1701138" y="881331"/>
                </a:lnTo>
                <a:lnTo>
                  <a:pt x="1935698" y="435282"/>
                </a:lnTo>
                <a:lnTo>
                  <a:pt x="1861869" y="452201"/>
                </a:lnTo>
                <a:close/>
                <a:moveTo>
                  <a:pt x="1642690" y="502189"/>
                </a:moveTo>
                <a:lnTo>
                  <a:pt x="1443506" y="880562"/>
                </a:lnTo>
                <a:lnTo>
                  <a:pt x="1508876" y="880562"/>
                </a:lnTo>
                <a:lnTo>
                  <a:pt x="1717288" y="484501"/>
                </a:lnTo>
                <a:lnTo>
                  <a:pt x="1642690" y="502189"/>
                </a:lnTo>
                <a:close/>
                <a:moveTo>
                  <a:pt x="1751895" y="476811"/>
                </a:moveTo>
                <a:lnTo>
                  <a:pt x="1539637" y="880562"/>
                </a:lnTo>
                <a:lnTo>
                  <a:pt x="1605007" y="880562"/>
                </a:lnTo>
                <a:lnTo>
                  <a:pt x="1826493" y="459892"/>
                </a:lnTo>
                <a:lnTo>
                  <a:pt x="1751895" y="476811"/>
                </a:lnTo>
                <a:close/>
                <a:moveTo>
                  <a:pt x="1532716" y="527568"/>
                </a:moveTo>
                <a:lnTo>
                  <a:pt x="1346606" y="880562"/>
                </a:lnTo>
                <a:lnTo>
                  <a:pt x="1411975" y="880562"/>
                </a:lnTo>
                <a:lnTo>
                  <a:pt x="1606545" y="509880"/>
                </a:lnTo>
                <a:lnTo>
                  <a:pt x="1532716" y="527568"/>
                </a:lnTo>
                <a:close/>
                <a:moveTo>
                  <a:pt x="1971075" y="426823"/>
                </a:moveTo>
                <a:lnTo>
                  <a:pt x="1731900" y="881331"/>
                </a:lnTo>
                <a:lnTo>
                  <a:pt x="1797269" y="881331"/>
                </a:lnTo>
                <a:lnTo>
                  <a:pt x="2045672" y="409903"/>
                </a:lnTo>
                <a:lnTo>
                  <a:pt x="1971075" y="426823"/>
                </a:lnTo>
                <a:close/>
                <a:moveTo>
                  <a:pt x="1423511" y="552947"/>
                </a:moveTo>
                <a:lnTo>
                  <a:pt x="1251244" y="881331"/>
                </a:lnTo>
                <a:lnTo>
                  <a:pt x="1316613" y="881331"/>
                </a:lnTo>
                <a:lnTo>
                  <a:pt x="1498109" y="536027"/>
                </a:lnTo>
                <a:lnTo>
                  <a:pt x="1423511" y="552947"/>
                </a:lnTo>
                <a:close/>
                <a:moveTo>
                  <a:pt x="2081049" y="401444"/>
                </a:moveTo>
                <a:lnTo>
                  <a:pt x="1828800" y="881331"/>
                </a:lnTo>
                <a:lnTo>
                  <a:pt x="1894170" y="881331"/>
                </a:lnTo>
                <a:lnTo>
                  <a:pt x="2155647" y="384525"/>
                </a:lnTo>
                <a:lnTo>
                  <a:pt x="2081049" y="401444"/>
                </a:lnTo>
                <a:close/>
              </a:path>
            </a:pathLst>
          </a:custGeom>
          <a:gradFill>
            <a:gsLst>
              <a:gs pos="0">
                <a:schemeClr val="bg1">
                  <a:alpha val="20000"/>
                </a:schemeClr>
              </a:gs>
              <a:gs pos="70000">
                <a:schemeClr val="bg1"/>
              </a:gs>
            </a:gsLst>
            <a:lin ang="0" scaled="1"/>
          </a:gradFill>
          <a:ln w="7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743BE436-51CF-4AF1-92D0-9CA01B69B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679" y="5941512"/>
            <a:ext cx="2488190" cy="848926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7CBCE31-3F25-47BC-96C8-121D6B1D2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799" y="576268"/>
            <a:ext cx="5568949" cy="2852731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sz="4800" spc="-300" dirty="0">
                <a:latin typeface="Gotham Bold" pitchFamily="50" charset="0"/>
              </a:rPr>
              <a:t>OPORTUNIDADES</a:t>
            </a:r>
          </a:p>
          <a:p>
            <a:pPr>
              <a:lnSpc>
                <a:spcPct val="75000"/>
              </a:lnSpc>
            </a:pPr>
            <a:r>
              <a:rPr lang="en-US" sz="4800" spc="-300" dirty="0">
                <a:latin typeface="Gotham Bold" pitchFamily="50" charset="0"/>
              </a:rPr>
              <a:t>DE INVERSIÓN</a:t>
            </a:r>
          </a:p>
          <a:p>
            <a:pPr>
              <a:lnSpc>
                <a:spcPct val="75000"/>
              </a:lnSpc>
            </a:pPr>
            <a:r>
              <a:rPr lang="en-US" sz="4800" spc="-300" dirty="0">
                <a:ln w="19050">
                  <a:solidFill>
                    <a:schemeClr val="bg1"/>
                  </a:solidFill>
                </a:ln>
                <a:noFill/>
                <a:latin typeface="Gotham Bold" pitchFamily="50" charset="0"/>
              </a:rPr>
              <a:t>EN</a:t>
            </a:r>
            <a:r>
              <a:rPr lang="en-US" sz="4800" spc="-300" dirty="0">
                <a:ln w="19050">
                  <a:noFill/>
                </a:ln>
                <a:latin typeface="Gotham Bold" pitchFamily="50" charset="0"/>
              </a:rPr>
              <a:t> </a:t>
            </a:r>
            <a:r>
              <a:rPr lang="en-US" sz="4800" spc="-300" dirty="0">
                <a:ln w="19050">
                  <a:solidFill>
                    <a:schemeClr val="bg1"/>
                  </a:solidFill>
                </a:ln>
                <a:noFill/>
                <a:latin typeface="Gotham Bold" pitchFamily="50" charset="0"/>
              </a:rPr>
              <a:t>ACTIVOS CORPORATIVOS EN latam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E0739F-8DF1-4538-BD3D-906E644A6AF0}"/>
              </a:ext>
            </a:extLst>
          </p:cNvPr>
          <p:cNvSpPr txBox="1"/>
          <p:nvPr/>
        </p:nvSpPr>
        <p:spPr>
          <a:xfrm>
            <a:off x="430799" y="4951891"/>
            <a:ext cx="445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bg1"/>
                </a:solidFill>
                <a:latin typeface="Gotham Medium" pitchFamily="50" charset="0"/>
              </a:rPr>
              <a:t>FERNANDO LERICI</a:t>
            </a:r>
          </a:p>
          <a:p>
            <a:r>
              <a:rPr lang="en-US" sz="2000" spc="-150" dirty="0">
                <a:solidFill>
                  <a:schemeClr val="bg1"/>
                </a:solidFill>
                <a:latin typeface="Gotham Medium" pitchFamily="50" charset="0"/>
              </a:rPr>
              <a:t>Gerente de Transaction</a:t>
            </a:r>
          </a:p>
          <a:p>
            <a:r>
              <a:rPr lang="en-US" sz="2000" spc="-150" dirty="0">
                <a:solidFill>
                  <a:schemeClr val="bg1"/>
                </a:solidFill>
                <a:latin typeface="Gotham Medium" pitchFamily="50" charset="0"/>
              </a:rPr>
              <a:t>Management Sudamérica</a:t>
            </a:r>
          </a:p>
        </p:txBody>
      </p:sp>
    </p:spTree>
    <p:extLst>
      <p:ext uri="{BB962C8B-B14F-4D97-AF65-F5344CB8AC3E}">
        <p14:creationId xmlns:p14="http://schemas.microsoft.com/office/powerpoint/2010/main" val="8070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D9DB25C-2A4B-4F72-901E-B35028281D9F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3B2C55C-6036-4AF0-9244-9D0ABEA86F0E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9C4DCC9-41A1-478C-AD71-099D35384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953CDCDF-B915-45C7-AF21-85A1558F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BBABC93-F660-40FC-ACC7-2C3F11B1DF6F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28" name="Freeform 13">
            <a:extLst>
              <a:ext uri="{FF2B5EF4-FFF2-40B4-BE49-F238E27FC236}">
                <a16:creationId xmlns:a16="http://schemas.microsoft.com/office/drawing/2014/main" id="{DDCA5584-B232-447C-BA99-F671D4E9E261}"/>
              </a:ext>
            </a:extLst>
          </p:cNvPr>
          <p:cNvSpPr>
            <a:spLocks/>
          </p:cNvSpPr>
          <p:nvPr/>
        </p:nvSpPr>
        <p:spPr bwMode="auto">
          <a:xfrm>
            <a:off x="1937974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AB3187AB-285E-4478-8193-968282016432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FD6B046-727F-4066-B7B1-8EA7F8B84EE0}"/>
              </a:ext>
            </a:extLst>
          </p:cNvPr>
          <p:cNvSpPr txBox="1"/>
          <p:nvPr/>
        </p:nvSpPr>
        <p:spPr>
          <a:xfrm>
            <a:off x="500514" y="1027700"/>
            <a:ext cx="418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PANORAMA</a:t>
            </a:r>
          </a:p>
        </p:txBody>
      </p:sp>
      <p:sp>
        <p:nvSpPr>
          <p:cNvPr id="189" name="CuadroTexto 188">
            <a:extLst>
              <a:ext uri="{FF2B5EF4-FFF2-40B4-BE49-F238E27FC236}">
                <a16:creationId xmlns:a16="http://schemas.microsoft.com/office/drawing/2014/main" id="{3B586E6E-D271-4D85-BA79-DEB2772FD272}"/>
              </a:ext>
            </a:extLst>
          </p:cNvPr>
          <p:cNvSpPr txBox="1"/>
          <p:nvPr/>
        </p:nvSpPr>
        <p:spPr>
          <a:xfrm>
            <a:off x="500515" y="1533588"/>
            <a:ext cx="238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rgbClr val="53585F"/>
                </a:solidFill>
                <a:latin typeface="Gotham Bold" pitchFamily="50" charset="0"/>
                <a:cs typeface="Gisha" panose="020B0502040204020203" pitchFamily="34" charset="-79"/>
              </a:rPr>
              <a:t>OFICINAS</a:t>
            </a:r>
            <a:endParaRPr lang="es-CO" sz="2000" dirty="0">
              <a:solidFill>
                <a:srgbClr val="53585F"/>
              </a:solidFill>
              <a:latin typeface="Gotham Bold" pitchFamily="50" charset="0"/>
              <a:cs typeface="Gisha" panose="020B0502040204020203" pitchFamily="34" charset="-79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D20541-CF24-47AF-AF9A-7323CDD90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53" t="22615" r="2895" b="32912"/>
          <a:stretch/>
        </p:blipFill>
        <p:spPr>
          <a:xfrm>
            <a:off x="6681469" y="1289310"/>
            <a:ext cx="5062888" cy="4899126"/>
          </a:xfrm>
          <a:prstGeom prst="rect">
            <a:avLst/>
          </a:prstGeom>
        </p:spPr>
      </p:pic>
      <p:sp>
        <p:nvSpPr>
          <p:cNvPr id="76" name="CuadroTexto 75">
            <a:extLst>
              <a:ext uri="{FF2B5EF4-FFF2-40B4-BE49-F238E27FC236}">
                <a16:creationId xmlns:a16="http://schemas.microsoft.com/office/drawing/2014/main" id="{F09E69B1-C3CD-4FE4-B8FA-ABF41E38CADA}"/>
              </a:ext>
            </a:extLst>
          </p:cNvPr>
          <p:cNvSpPr txBox="1"/>
          <p:nvPr/>
        </p:nvSpPr>
        <p:spPr>
          <a:xfrm>
            <a:off x="2153792" y="2267366"/>
            <a:ext cx="33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53585F"/>
                </a:solidFill>
                <a:latin typeface="Gotham Bold" pitchFamily="50" charset="0"/>
              </a:rPr>
              <a:t>11.783.088 m2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05CE11C0-BAD4-404B-8C6A-604EF75404D7}"/>
              </a:ext>
            </a:extLst>
          </p:cNvPr>
          <p:cNvSpPr txBox="1"/>
          <p:nvPr/>
        </p:nvSpPr>
        <p:spPr>
          <a:xfrm>
            <a:off x="2153794" y="2756387"/>
            <a:ext cx="335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3585F"/>
                </a:solidFill>
                <a:latin typeface="Gotham Book" pitchFamily="50" charset="0"/>
              </a:rPr>
              <a:t>INVENTARIO S1 2022</a:t>
            </a:r>
            <a:endParaRPr lang="es-CO" sz="1400" dirty="0">
              <a:solidFill>
                <a:srgbClr val="53585F"/>
              </a:solidFill>
              <a:latin typeface="Gotham Book" pitchFamily="50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3469FEC7-028D-4830-91C7-E5CF2C566FAE}"/>
              </a:ext>
            </a:extLst>
          </p:cNvPr>
          <p:cNvSpPr txBox="1"/>
          <p:nvPr/>
        </p:nvSpPr>
        <p:spPr>
          <a:xfrm>
            <a:off x="2153792" y="3336804"/>
            <a:ext cx="3270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53585F"/>
                </a:solidFill>
                <a:latin typeface="Gotham Bold" pitchFamily="50" charset="0"/>
              </a:rPr>
              <a:t>32%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B89AE70E-A4F9-4AAD-A83E-45E9C002641C}"/>
              </a:ext>
            </a:extLst>
          </p:cNvPr>
          <p:cNvSpPr txBox="1"/>
          <p:nvPr/>
        </p:nvSpPr>
        <p:spPr>
          <a:xfrm>
            <a:off x="2153794" y="3825825"/>
            <a:ext cx="33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3585F"/>
                </a:solidFill>
                <a:latin typeface="Gotham Book" pitchFamily="50" charset="0"/>
              </a:rPr>
              <a:t>DE CRECIMIENTO DEL INVENTARIO A FINALIZAR 2022</a:t>
            </a:r>
            <a:endParaRPr lang="es-CO" sz="1400" dirty="0">
              <a:solidFill>
                <a:srgbClr val="53585F"/>
              </a:solidFill>
              <a:latin typeface="Gotham Book" pitchFamily="50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BB7633B5-6C9F-4E74-8D3F-6E22B0D291FE}"/>
              </a:ext>
            </a:extLst>
          </p:cNvPr>
          <p:cNvSpPr txBox="1"/>
          <p:nvPr/>
        </p:nvSpPr>
        <p:spPr>
          <a:xfrm>
            <a:off x="2153791" y="4407337"/>
            <a:ext cx="33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53585F"/>
                </a:solidFill>
                <a:latin typeface="Gotham Bold" pitchFamily="50" charset="0"/>
              </a:rPr>
              <a:t>19%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C429DBF5-5CA4-4CB5-A996-B8967F8D0A89}"/>
              </a:ext>
            </a:extLst>
          </p:cNvPr>
          <p:cNvSpPr txBox="1"/>
          <p:nvPr/>
        </p:nvSpPr>
        <p:spPr>
          <a:xfrm>
            <a:off x="2153792" y="4896358"/>
            <a:ext cx="335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3585F"/>
                </a:solidFill>
                <a:latin typeface="Gotham Book" pitchFamily="50" charset="0"/>
              </a:rPr>
              <a:t>VACANCIA A NIVEL REGIONAL</a:t>
            </a:r>
            <a:endParaRPr lang="es-CO" sz="1400" dirty="0">
              <a:solidFill>
                <a:srgbClr val="53585F"/>
              </a:solidFill>
              <a:latin typeface="Gotham Book" pitchFamily="50" charset="0"/>
            </a:endParaRPr>
          </a:p>
        </p:txBody>
      </p:sp>
      <p:grpSp>
        <p:nvGrpSpPr>
          <p:cNvPr id="82" name="Group 76">
            <a:extLst>
              <a:ext uri="{FF2B5EF4-FFF2-40B4-BE49-F238E27FC236}">
                <a16:creationId xmlns:a16="http://schemas.microsoft.com/office/drawing/2014/main" id="{A3CACA14-ED1D-40DA-9297-63AFDA420D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4759" y="2320492"/>
            <a:ext cx="739032" cy="737632"/>
            <a:chOff x="215" y="937"/>
            <a:chExt cx="528" cy="527"/>
          </a:xfrm>
        </p:grpSpPr>
        <p:sp>
          <p:nvSpPr>
            <p:cNvPr id="83" name="Oval 77">
              <a:extLst>
                <a:ext uri="{FF2B5EF4-FFF2-40B4-BE49-F238E27FC236}">
                  <a16:creationId xmlns:a16="http://schemas.microsoft.com/office/drawing/2014/main" id="{1C78457D-C3AD-41FC-A039-101F5299C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937"/>
              <a:ext cx="528" cy="527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931F04C3-3544-483B-B55B-4367E1FB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" y="959"/>
              <a:ext cx="484" cy="48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101"/>
                </a:cxn>
                <a:cxn ang="0">
                  <a:pos x="101" y="202"/>
                </a:cxn>
                <a:cxn ang="0">
                  <a:pos x="202" y="101"/>
                </a:cxn>
                <a:cxn ang="0">
                  <a:pos x="101" y="0"/>
                </a:cxn>
                <a:cxn ang="0">
                  <a:pos x="169" y="169"/>
                </a:cxn>
                <a:cxn ang="0">
                  <a:pos x="101" y="197"/>
                </a:cxn>
                <a:cxn ang="0">
                  <a:pos x="33" y="169"/>
                </a:cxn>
                <a:cxn ang="0">
                  <a:pos x="5" y="101"/>
                </a:cxn>
                <a:cxn ang="0">
                  <a:pos x="33" y="33"/>
                </a:cxn>
                <a:cxn ang="0">
                  <a:pos x="101" y="5"/>
                </a:cxn>
                <a:cxn ang="0">
                  <a:pos x="169" y="33"/>
                </a:cxn>
                <a:cxn ang="0">
                  <a:pos x="197" y="101"/>
                </a:cxn>
                <a:cxn ang="0">
                  <a:pos x="169" y="16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69" y="169"/>
                  </a:moveTo>
                  <a:cubicBezTo>
                    <a:pt x="151" y="187"/>
                    <a:pt x="127" y="197"/>
                    <a:pt x="101" y="197"/>
                  </a:cubicBezTo>
                  <a:cubicBezTo>
                    <a:pt x="75" y="197"/>
                    <a:pt x="51" y="187"/>
                    <a:pt x="33" y="169"/>
                  </a:cubicBezTo>
                  <a:cubicBezTo>
                    <a:pt x="15" y="151"/>
                    <a:pt x="5" y="127"/>
                    <a:pt x="5" y="101"/>
                  </a:cubicBezTo>
                  <a:cubicBezTo>
                    <a:pt x="5" y="75"/>
                    <a:pt x="15" y="51"/>
                    <a:pt x="33" y="33"/>
                  </a:cubicBezTo>
                  <a:cubicBezTo>
                    <a:pt x="51" y="15"/>
                    <a:pt x="75" y="5"/>
                    <a:pt x="101" y="5"/>
                  </a:cubicBezTo>
                  <a:cubicBezTo>
                    <a:pt x="127" y="5"/>
                    <a:pt x="151" y="15"/>
                    <a:pt x="169" y="33"/>
                  </a:cubicBezTo>
                  <a:cubicBezTo>
                    <a:pt x="187" y="51"/>
                    <a:pt x="197" y="75"/>
                    <a:pt x="197" y="101"/>
                  </a:cubicBezTo>
                  <a:cubicBezTo>
                    <a:pt x="197" y="127"/>
                    <a:pt x="187" y="151"/>
                    <a:pt x="169" y="1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9">
              <a:extLst>
                <a:ext uri="{FF2B5EF4-FFF2-40B4-BE49-F238E27FC236}">
                  <a16:creationId xmlns:a16="http://schemas.microsoft.com/office/drawing/2014/main" id="{7EDBFBC3-CFA4-4EA8-831D-C1A2C4983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" y="1255"/>
              <a:ext cx="1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80">
              <a:extLst>
                <a:ext uri="{FF2B5EF4-FFF2-40B4-BE49-F238E27FC236}">
                  <a16:creationId xmlns:a16="http://schemas.microsoft.com/office/drawing/2014/main" id="{A514C653-C3F6-43B8-8B6B-ECC181C7C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" y="1234"/>
              <a:ext cx="15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1">
              <a:extLst>
                <a:ext uri="{FF2B5EF4-FFF2-40B4-BE49-F238E27FC236}">
                  <a16:creationId xmlns:a16="http://schemas.microsoft.com/office/drawing/2014/main" id="{43438A9C-DEAC-43C0-B73E-F532B515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1255"/>
              <a:ext cx="1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2">
              <a:extLst>
                <a:ext uri="{FF2B5EF4-FFF2-40B4-BE49-F238E27FC236}">
                  <a16:creationId xmlns:a16="http://schemas.microsoft.com/office/drawing/2014/main" id="{94AD5FB2-D81D-4E2A-BA08-849D2B4A9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" y="1234"/>
              <a:ext cx="14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3">
              <a:extLst>
                <a:ext uri="{FF2B5EF4-FFF2-40B4-BE49-F238E27FC236}">
                  <a16:creationId xmlns:a16="http://schemas.microsoft.com/office/drawing/2014/main" id="{444EC26A-EB56-418A-B719-D8659725D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" y="1255"/>
              <a:ext cx="15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4">
              <a:extLst>
                <a:ext uri="{FF2B5EF4-FFF2-40B4-BE49-F238E27FC236}">
                  <a16:creationId xmlns:a16="http://schemas.microsoft.com/office/drawing/2014/main" id="{E62E4119-E730-461E-B854-F362F33BE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1234"/>
              <a:ext cx="14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E38AD72D-2A19-40EE-AD76-BBD010E5A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255"/>
              <a:ext cx="14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6">
              <a:extLst>
                <a:ext uri="{FF2B5EF4-FFF2-40B4-BE49-F238E27FC236}">
                  <a16:creationId xmlns:a16="http://schemas.microsoft.com/office/drawing/2014/main" id="{D32A7C77-241D-4AB5-A9AF-4358DB1AF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234"/>
              <a:ext cx="12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87">
              <a:extLst>
                <a:ext uri="{FF2B5EF4-FFF2-40B4-BE49-F238E27FC236}">
                  <a16:creationId xmlns:a16="http://schemas.microsoft.com/office/drawing/2014/main" id="{8EF64B3F-676F-4D1F-9F66-9CC45686D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" y="1193"/>
              <a:ext cx="27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88">
              <a:extLst>
                <a:ext uri="{FF2B5EF4-FFF2-40B4-BE49-F238E27FC236}">
                  <a16:creationId xmlns:a16="http://schemas.microsoft.com/office/drawing/2014/main" id="{BD57E491-DBA8-4AC3-A6EC-99100B7AE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1193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89">
              <a:extLst>
                <a:ext uri="{FF2B5EF4-FFF2-40B4-BE49-F238E27FC236}">
                  <a16:creationId xmlns:a16="http://schemas.microsoft.com/office/drawing/2014/main" id="{0C8F8018-68C1-4DE7-81F0-DDF40634E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193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0">
              <a:extLst>
                <a:ext uri="{FF2B5EF4-FFF2-40B4-BE49-F238E27FC236}">
                  <a16:creationId xmlns:a16="http://schemas.microsoft.com/office/drawing/2014/main" id="{7A0241F4-1E21-4F17-A5A0-3311BE6E4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" y="1086"/>
              <a:ext cx="379" cy="201"/>
            </a:xfrm>
            <a:custGeom>
              <a:avLst/>
              <a:gdLst/>
              <a:ahLst/>
              <a:cxnLst>
                <a:cxn ang="0">
                  <a:pos x="343" y="79"/>
                </a:cxn>
                <a:cxn ang="0">
                  <a:pos x="343" y="28"/>
                </a:cxn>
                <a:cxn ang="0">
                  <a:pos x="343" y="9"/>
                </a:cxn>
                <a:cxn ang="0">
                  <a:pos x="333" y="0"/>
                </a:cxn>
                <a:cxn ang="0">
                  <a:pos x="305" y="0"/>
                </a:cxn>
                <a:cxn ang="0">
                  <a:pos x="302" y="26"/>
                </a:cxn>
                <a:cxn ang="0">
                  <a:pos x="302" y="26"/>
                </a:cxn>
                <a:cxn ang="0">
                  <a:pos x="230" y="91"/>
                </a:cxn>
                <a:cxn ang="0">
                  <a:pos x="223" y="100"/>
                </a:cxn>
                <a:cxn ang="0">
                  <a:pos x="223" y="103"/>
                </a:cxn>
                <a:cxn ang="0">
                  <a:pos x="154" y="103"/>
                </a:cxn>
                <a:cxn ang="0">
                  <a:pos x="154" y="86"/>
                </a:cxn>
                <a:cxn ang="0">
                  <a:pos x="79" y="55"/>
                </a:cxn>
                <a:cxn ang="0">
                  <a:pos x="75" y="55"/>
                </a:cxn>
                <a:cxn ang="0">
                  <a:pos x="0" y="86"/>
                </a:cxn>
                <a:cxn ang="0">
                  <a:pos x="0" y="191"/>
                </a:cxn>
                <a:cxn ang="0">
                  <a:pos x="10" y="201"/>
                </a:cxn>
                <a:cxn ang="0">
                  <a:pos x="146" y="201"/>
                </a:cxn>
                <a:cxn ang="0">
                  <a:pos x="156" y="201"/>
                </a:cxn>
                <a:cxn ang="0">
                  <a:pos x="223" y="201"/>
                </a:cxn>
                <a:cxn ang="0">
                  <a:pos x="233" y="201"/>
                </a:cxn>
                <a:cxn ang="0">
                  <a:pos x="379" y="201"/>
                </a:cxn>
                <a:cxn ang="0">
                  <a:pos x="379" y="100"/>
                </a:cxn>
                <a:cxn ang="0">
                  <a:pos x="372" y="91"/>
                </a:cxn>
                <a:cxn ang="0">
                  <a:pos x="10" y="191"/>
                </a:cxn>
                <a:cxn ang="0">
                  <a:pos x="77" y="62"/>
                </a:cxn>
                <a:cxn ang="0">
                  <a:pos x="144" y="191"/>
                </a:cxn>
                <a:cxn ang="0">
                  <a:pos x="156" y="191"/>
                </a:cxn>
                <a:cxn ang="0">
                  <a:pos x="223" y="112"/>
                </a:cxn>
                <a:cxn ang="0">
                  <a:pos x="369" y="191"/>
                </a:cxn>
                <a:cxn ang="0">
                  <a:pos x="233" y="100"/>
                </a:cxn>
                <a:cxn ang="0">
                  <a:pos x="312" y="26"/>
                </a:cxn>
                <a:cxn ang="0">
                  <a:pos x="333" y="9"/>
                </a:cxn>
                <a:cxn ang="0">
                  <a:pos x="333" y="86"/>
                </a:cxn>
                <a:cxn ang="0">
                  <a:pos x="369" y="191"/>
                </a:cxn>
              </a:cxnLst>
              <a:rect l="0" t="0" r="r" b="b"/>
              <a:pathLst>
                <a:path w="379" h="201">
                  <a:moveTo>
                    <a:pt x="372" y="91"/>
                  </a:moveTo>
                  <a:lnTo>
                    <a:pt x="343" y="79"/>
                  </a:lnTo>
                  <a:lnTo>
                    <a:pt x="343" y="28"/>
                  </a:lnTo>
                  <a:lnTo>
                    <a:pt x="343" y="28"/>
                  </a:lnTo>
                  <a:lnTo>
                    <a:pt x="343" y="28"/>
                  </a:lnTo>
                  <a:lnTo>
                    <a:pt x="343" y="9"/>
                  </a:lnTo>
                  <a:lnTo>
                    <a:pt x="343" y="0"/>
                  </a:lnTo>
                  <a:lnTo>
                    <a:pt x="333" y="0"/>
                  </a:lnTo>
                  <a:lnTo>
                    <a:pt x="312" y="0"/>
                  </a:lnTo>
                  <a:lnTo>
                    <a:pt x="305" y="0"/>
                  </a:lnTo>
                  <a:lnTo>
                    <a:pt x="305" y="7"/>
                  </a:lnTo>
                  <a:lnTo>
                    <a:pt x="302" y="26"/>
                  </a:lnTo>
                  <a:lnTo>
                    <a:pt x="302" y="26"/>
                  </a:lnTo>
                  <a:lnTo>
                    <a:pt x="302" y="26"/>
                  </a:lnTo>
                  <a:lnTo>
                    <a:pt x="302" y="76"/>
                  </a:lnTo>
                  <a:lnTo>
                    <a:pt x="230" y="91"/>
                  </a:lnTo>
                  <a:lnTo>
                    <a:pt x="223" y="93"/>
                  </a:lnTo>
                  <a:lnTo>
                    <a:pt x="223" y="100"/>
                  </a:lnTo>
                  <a:lnTo>
                    <a:pt x="223" y="103"/>
                  </a:lnTo>
                  <a:lnTo>
                    <a:pt x="223" y="103"/>
                  </a:lnTo>
                  <a:lnTo>
                    <a:pt x="156" y="103"/>
                  </a:lnTo>
                  <a:lnTo>
                    <a:pt x="154" y="103"/>
                  </a:lnTo>
                  <a:lnTo>
                    <a:pt x="154" y="91"/>
                  </a:lnTo>
                  <a:lnTo>
                    <a:pt x="154" y="86"/>
                  </a:lnTo>
                  <a:lnTo>
                    <a:pt x="149" y="83"/>
                  </a:lnTo>
                  <a:lnTo>
                    <a:pt x="79" y="55"/>
                  </a:lnTo>
                  <a:lnTo>
                    <a:pt x="77" y="52"/>
                  </a:lnTo>
                  <a:lnTo>
                    <a:pt x="75" y="55"/>
                  </a:lnTo>
                  <a:lnTo>
                    <a:pt x="5" y="83"/>
                  </a:lnTo>
                  <a:lnTo>
                    <a:pt x="0" y="86"/>
                  </a:lnTo>
                  <a:lnTo>
                    <a:pt x="0" y="91"/>
                  </a:lnTo>
                  <a:lnTo>
                    <a:pt x="0" y="191"/>
                  </a:lnTo>
                  <a:lnTo>
                    <a:pt x="0" y="201"/>
                  </a:lnTo>
                  <a:lnTo>
                    <a:pt x="10" y="201"/>
                  </a:lnTo>
                  <a:lnTo>
                    <a:pt x="144" y="201"/>
                  </a:lnTo>
                  <a:lnTo>
                    <a:pt x="146" y="201"/>
                  </a:lnTo>
                  <a:lnTo>
                    <a:pt x="154" y="201"/>
                  </a:lnTo>
                  <a:lnTo>
                    <a:pt x="156" y="201"/>
                  </a:lnTo>
                  <a:lnTo>
                    <a:pt x="223" y="201"/>
                  </a:lnTo>
                  <a:lnTo>
                    <a:pt x="223" y="201"/>
                  </a:lnTo>
                  <a:lnTo>
                    <a:pt x="230" y="201"/>
                  </a:lnTo>
                  <a:lnTo>
                    <a:pt x="233" y="201"/>
                  </a:lnTo>
                  <a:lnTo>
                    <a:pt x="369" y="201"/>
                  </a:lnTo>
                  <a:lnTo>
                    <a:pt x="379" y="201"/>
                  </a:lnTo>
                  <a:lnTo>
                    <a:pt x="379" y="191"/>
                  </a:lnTo>
                  <a:lnTo>
                    <a:pt x="379" y="100"/>
                  </a:lnTo>
                  <a:lnTo>
                    <a:pt x="379" y="93"/>
                  </a:lnTo>
                  <a:lnTo>
                    <a:pt x="372" y="91"/>
                  </a:lnTo>
                  <a:close/>
                  <a:moveTo>
                    <a:pt x="144" y="191"/>
                  </a:moveTo>
                  <a:lnTo>
                    <a:pt x="10" y="191"/>
                  </a:lnTo>
                  <a:lnTo>
                    <a:pt x="10" y="91"/>
                  </a:lnTo>
                  <a:lnTo>
                    <a:pt x="77" y="62"/>
                  </a:lnTo>
                  <a:lnTo>
                    <a:pt x="144" y="91"/>
                  </a:lnTo>
                  <a:lnTo>
                    <a:pt x="144" y="191"/>
                  </a:lnTo>
                  <a:close/>
                  <a:moveTo>
                    <a:pt x="223" y="191"/>
                  </a:moveTo>
                  <a:lnTo>
                    <a:pt x="156" y="191"/>
                  </a:lnTo>
                  <a:lnTo>
                    <a:pt x="156" y="112"/>
                  </a:lnTo>
                  <a:lnTo>
                    <a:pt x="223" y="112"/>
                  </a:lnTo>
                  <a:lnTo>
                    <a:pt x="223" y="191"/>
                  </a:lnTo>
                  <a:close/>
                  <a:moveTo>
                    <a:pt x="369" y="191"/>
                  </a:moveTo>
                  <a:lnTo>
                    <a:pt x="233" y="191"/>
                  </a:lnTo>
                  <a:lnTo>
                    <a:pt x="233" y="100"/>
                  </a:lnTo>
                  <a:lnTo>
                    <a:pt x="312" y="83"/>
                  </a:lnTo>
                  <a:lnTo>
                    <a:pt x="312" y="26"/>
                  </a:lnTo>
                  <a:lnTo>
                    <a:pt x="312" y="9"/>
                  </a:lnTo>
                  <a:lnTo>
                    <a:pt x="333" y="9"/>
                  </a:lnTo>
                  <a:lnTo>
                    <a:pt x="333" y="28"/>
                  </a:lnTo>
                  <a:lnTo>
                    <a:pt x="333" y="86"/>
                  </a:lnTo>
                  <a:lnTo>
                    <a:pt x="369" y="100"/>
                  </a:lnTo>
                  <a:lnTo>
                    <a:pt x="369" y="1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91">
              <a:extLst>
                <a:ext uri="{FF2B5EF4-FFF2-40B4-BE49-F238E27FC236}">
                  <a16:creationId xmlns:a16="http://schemas.microsoft.com/office/drawing/2014/main" id="{83BA770C-4998-4D9B-BEA2-2FBBF6998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210"/>
              <a:ext cx="2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92">
              <a:extLst>
                <a:ext uri="{FF2B5EF4-FFF2-40B4-BE49-F238E27FC236}">
                  <a16:creationId xmlns:a16="http://schemas.microsoft.com/office/drawing/2014/main" id="{5625D9A5-2C26-4F9C-A6C1-B2ECD6D19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1210"/>
              <a:ext cx="20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93">
              <a:extLst>
                <a:ext uri="{FF2B5EF4-FFF2-40B4-BE49-F238E27FC236}">
                  <a16:creationId xmlns:a16="http://schemas.microsoft.com/office/drawing/2014/main" id="{CBBAB79B-CF2F-4678-A0A7-D525A49BA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234"/>
              <a:ext cx="22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94">
              <a:extLst>
                <a:ext uri="{FF2B5EF4-FFF2-40B4-BE49-F238E27FC236}">
                  <a16:creationId xmlns:a16="http://schemas.microsoft.com/office/drawing/2014/main" id="{980F0B9D-0448-4587-9115-AAAAF9AF1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1234"/>
              <a:ext cx="20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95">
              <a:extLst>
                <a:ext uri="{FF2B5EF4-FFF2-40B4-BE49-F238E27FC236}">
                  <a16:creationId xmlns:a16="http://schemas.microsoft.com/office/drawing/2014/main" id="{1BFEF9B2-2A0E-4161-85CA-09141B7DD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255"/>
              <a:ext cx="2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96">
              <a:extLst>
                <a:ext uri="{FF2B5EF4-FFF2-40B4-BE49-F238E27FC236}">
                  <a16:creationId xmlns:a16="http://schemas.microsoft.com/office/drawing/2014/main" id="{0B3B00C3-F3E4-421B-B223-DF35E0BED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1255"/>
              <a:ext cx="20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97">
              <a:extLst>
                <a:ext uri="{FF2B5EF4-FFF2-40B4-BE49-F238E27FC236}">
                  <a16:creationId xmlns:a16="http://schemas.microsoft.com/office/drawing/2014/main" id="{5A509BA8-E0E0-4188-B7EB-B164B1690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193"/>
              <a:ext cx="27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98">
              <a:extLst>
                <a:ext uri="{FF2B5EF4-FFF2-40B4-BE49-F238E27FC236}">
                  <a16:creationId xmlns:a16="http://schemas.microsoft.com/office/drawing/2014/main" id="{A8E9E461-00E3-431C-9801-42C6EE46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193"/>
              <a:ext cx="26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99">
              <a:extLst>
                <a:ext uri="{FF2B5EF4-FFF2-40B4-BE49-F238E27FC236}">
                  <a16:creationId xmlns:a16="http://schemas.microsoft.com/office/drawing/2014/main" id="{3DF5A3C4-68A7-4BBF-8C88-240BE4850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193"/>
              <a:ext cx="29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00">
              <a:extLst>
                <a:ext uri="{FF2B5EF4-FFF2-40B4-BE49-F238E27FC236}">
                  <a16:creationId xmlns:a16="http://schemas.microsoft.com/office/drawing/2014/main" id="{864DFBA6-6C92-4230-AEA8-7939886B4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212"/>
              <a:ext cx="27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01">
              <a:extLst>
                <a:ext uri="{FF2B5EF4-FFF2-40B4-BE49-F238E27FC236}">
                  <a16:creationId xmlns:a16="http://schemas.microsoft.com/office/drawing/2014/main" id="{F9F5C194-6969-4662-9385-C6D522758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212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02">
              <a:extLst>
                <a:ext uri="{FF2B5EF4-FFF2-40B4-BE49-F238E27FC236}">
                  <a16:creationId xmlns:a16="http://schemas.microsoft.com/office/drawing/2014/main" id="{1103DED0-BAE9-4637-B9C4-BCE64E88A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212"/>
              <a:ext cx="29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03">
              <a:extLst>
                <a:ext uri="{FF2B5EF4-FFF2-40B4-BE49-F238E27FC236}">
                  <a16:creationId xmlns:a16="http://schemas.microsoft.com/office/drawing/2014/main" id="{62303468-B182-4D6D-A973-D98A1FA2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234"/>
              <a:ext cx="27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04">
              <a:extLst>
                <a:ext uri="{FF2B5EF4-FFF2-40B4-BE49-F238E27FC236}">
                  <a16:creationId xmlns:a16="http://schemas.microsoft.com/office/drawing/2014/main" id="{091A35D5-13FA-4700-933A-2A1BF48CA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234"/>
              <a:ext cx="26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05">
              <a:extLst>
                <a:ext uri="{FF2B5EF4-FFF2-40B4-BE49-F238E27FC236}">
                  <a16:creationId xmlns:a16="http://schemas.microsoft.com/office/drawing/2014/main" id="{4F2EF577-6685-4FD5-A204-42E3542D5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234"/>
              <a:ext cx="29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06">
              <a:extLst>
                <a:ext uri="{FF2B5EF4-FFF2-40B4-BE49-F238E27FC236}">
                  <a16:creationId xmlns:a16="http://schemas.microsoft.com/office/drawing/2014/main" id="{72916F48-6CF0-462B-BD0A-88D169B69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253"/>
              <a:ext cx="27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07">
              <a:extLst>
                <a:ext uri="{FF2B5EF4-FFF2-40B4-BE49-F238E27FC236}">
                  <a16:creationId xmlns:a16="http://schemas.microsoft.com/office/drawing/2014/main" id="{A7325979-AB0E-44F8-8D9F-D2ED82A53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253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08">
              <a:extLst>
                <a:ext uri="{FF2B5EF4-FFF2-40B4-BE49-F238E27FC236}">
                  <a16:creationId xmlns:a16="http://schemas.microsoft.com/office/drawing/2014/main" id="{DA45227B-37B1-42DA-A913-15E00ADD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253"/>
              <a:ext cx="29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" name="Group 179">
            <a:extLst>
              <a:ext uri="{FF2B5EF4-FFF2-40B4-BE49-F238E27FC236}">
                <a16:creationId xmlns:a16="http://schemas.microsoft.com/office/drawing/2014/main" id="{28138D6C-8D7C-4743-A64E-7851E87D7A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6158" y="3457007"/>
            <a:ext cx="737633" cy="737632"/>
            <a:chOff x="1600" y="1753"/>
            <a:chExt cx="527" cy="527"/>
          </a:xfrm>
        </p:grpSpPr>
        <p:sp>
          <p:nvSpPr>
            <p:cNvPr id="155" name="Oval 180">
              <a:extLst>
                <a:ext uri="{FF2B5EF4-FFF2-40B4-BE49-F238E27FC236}">
                  <a16:creationId xmlns:a16="http://schemas.microsoft.com/office/drawing/2014/main" id="{56CF568B-15BB-4BCE-A0E3-8FEB0D79E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" y="1753"/>
              <a:ext cx="527" cy="527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181">
              <a:extLst>
                <a:ext uri="{FF2B5EF4-FFF2-40B4-BE49-F238E27FC236}">
                  <a16:creationId xmlns:a16="http://schemas.microsoft.com/office/drawing/2014/main" id="{8AE0F669-AB62-4B8A-9EB7-E9525B2F9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4" y="1775"/>
              <a:ext cx="483" cy="48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101"/>
                </a:cxn>
                <a:cxn ang="0">
                  <a:pos x="101" y="202"/>
                </a:cxn>
                <a:cxn ang="0">
                  <a:pos x="202" y="101"/>
                </a:cxn>
                <a:cxn ang="0">
                  <a:pos x="101" y="0"/>
                </a:cxn>
                <a:cxn ang="0">
                  <a:pos x="169" y="169"/>
                </a:cxn>
                <a:cxn ang="0">
                  <a:pos x="101" y="197"/>
                </a:cxn>
                <a:cxn ang="0">
                  <a:pos x="33" y="169"/>
                </a:cxn>
                <a:cxn ang="0">
                  <a:pos x="5" y="101"/>
                </a:cxn>
                <a:cxn ang="0">
                  <a:pos x="33" y="33"/>
                </a:cxn>
                <a:cxn ang="0">
                  <a:pos x="101" y="5"/>
                </a:cxn>
                <a:cxn ang="0">
                  <a:pos x="169" y="33"/>
                </a:cxn>
                <a:cxn ang="0">
                  <a:pos x="197" y="101"/>
                </a:cxn>
                <a:cxn ang="0">
                  <a:pos x="169" y="16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69" y="169"/>
                  </a:moveTo>
                  <a:cubicBezTo>
                    <a:pt x="151" y="187"/>
                    <a:pt x="126" y="197"/>
                    <a:pt x="101" y="197"/>
                  </a:cubicBezTo>
                  <a:cubicBezTo>
                    <a:pt x="75" y="197"/>
                    <a:pt x="51" y="187"/>
                    <a:pt x="33" y="169"/>
                  </a:cubicBezTo>
                  <a:cubicBezTo>
                    <a:pt x="15" y="151"/>
                    <a:pt x="5" y="127"/>
                    <a:pt x="5" y="101"/>
                  </a:cubicBezTo>
                  <a:cubicBezTo>
                    <a:pt x="5" y="75"/>
                    <a:pt x="15" y="51"/>
                    <a:pt x="33" y="33"/>
                  </a:cubicBezTo>
                  <a:cubicBezTo>
                    <a:pt x="51" y="15"/>
                    <a:pt x="75" y="5"/>
                    <a:pt x="101" y="5"/>
                  </a:cubicBezTo>
                  <a:cubicBezTo>
                    <a:pt x="126" y="5"/>
                    <a:pt x="151" y="15"/>
                    <a:pt x="169" y="33"/>
                  </a:cubicBezTo>
                  <a:cubicBezTo>
                    <a:pt x="187" y="51"/>
                    <a:pt x="197" y="75"/>
                    <a:pt x="197" y="101"/>
                  </a:cubicBezTo>
                  <a:cubicBezTo>
                    <a:pt x="197" y="127"/>
                    <a:pt x="187" y="151"/>
                    <a:pt x="169" y="1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82">
              <a:extLst>
                <a:ext uri="{FF2B5EF4-FFF2-40B4-BE49-F238E27FC236}">
                  <a16:creationId xmlns:a16="http://schemas.microsoft.com/office/drawing/2014/main" id="{26FA842B-3379-4C89-8351-66C8A7441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1" y="1890"/>
              <a:ext cx="354" cy="229"/>
            </a:xfrm>
            <a:custGeom>
              <a:avLst/>
              <a:gdLst/>
              <a:ahLst/>
              <a:cxnLst>
                <a:cxn ang="0">
                  <a:pos x="123" y="49"/>
                </a:cxn>
                <a:cxn ang="0">
                  <a:pos x="119" y="45"/>
                </a:cxn>
                <a:cxn ang="0">
                  <a:pos x="94" y="0"/>
                </a:cxn>
                <a:cxn ang="0">
                  <a:pos x="3" y="14"/>
                </a:cxn>
                <a:cxn ang="0">
                  <a:pos x="0" y="92"/>
                </a:cxn>
                <a:cxn ang="0">
                  <a:pos x="108" y="96"/>
                </a:cxn>
                <a:cxn ang="0">
                  <a:pos x="112" y="55"/>
                </a:cxn>
                <a:cxn ang="0">
                  <a:pos x="116" y="60"/>
                </a:cxn>
                <a:cxn ang="0">
                  <a:pos x="141" y="81"/>
                </a:cxn>
                <a:cxn ang="0">
                  <a:pos x="145" y="73"/>
                </a:cxn>
                <a:cxn ang="0">
                  <a:pos x="112" y="11"/>
                </a:cxn>
                <a:cxn ang="0">
                  <a:pos x="110" y="49"/>
                </a:cxn>
                <a:cxn ang="0">
                  <a:pos x="109" y="50"/>
                </a:cxn>
                <a:cxn ang="0">
                  <a:pos x="104" y="52"/>
                </a:cxn>
                <a:cxn ang="0">
                  <a:pos x="96" y="55"/>
                </a:cxn>
                <a:cxn ang="0">
                  <a:pos x="92" y="55"/>
                </a:cxn>
                <a:cxn ang="0">
                  <a:pos x="84" y="53"/>
                </a:cxn>
                <a:cxn ang="0">
                  <a:pos x="82" y="52"/>
                </a:cxn>
                <a:cxn ang="0">
                  <a:pos x="75" y="47"/>
                </a:cxn>
                <a:cxn ang="0">
                  <a:pos x="68" y="30"/>
                </a:cxn>
                <a:cxn ang="0">
                  <a:pos x="68" y="28"/>
                </a:cxn>
                <a:cxn ang="0">
                  <a:pos x="71" y="17"/>
                </a:cxn>
                <a:cxn ang="0">
                  <a:pos x="76" y="10"/>
                </a:cxn>
                <a:cxn ang="0">
                  <a:pos x="68" y="43"/>
                </a:cxn>
                <a:cxn ang="0">
                  <a:pos x="71" y="52"/>
                </a:cxn>
                <a:cxn ang="0">
                  <a:pos x="74" y="56"/>
                </a:cxn>
                <a:cxn ang="0">
                  <a:pos x="67" y="17"/>
                </a:cxn>
                <a:cxn ang="0">
                  <a:pos x="3" y="17"/>
                </a:cxn>
                <a:cxn ang="0">
                  <a:pos x="66" y="40"/>
                </a:cxn>
                <a:cxn ang="0">
                  <a:pos x="3" y="43"/>
                </a:cxn>
                <a:cxn ang="0">
                  <a:pos x="3" y="52"/>
                </a:cxn>
                <a:cxn ang="0">
                  <a:pos x="38" y="65"/>
                </a:cxn>
                <a:cxn ang="0">
                  <a:pos x="46" y="56"/>
                </a:cxn>
                <a:cxn ang="0">
                  <a:pos x="13" y="65"/>
                </a:cxn>
                <a:cxn ang="0">
                  <a:pos x="3" y="69"/>
                </a:cxn>
                <a:cxn ang="0">
                  <a:pos x="3" y="69"/>
                </a:cxn>
                <a:cxn ang="0">
                  <a:pos x="35" y="71"/>
                </a:cxn>
                <a:cxn ang="0">
                  <a:pos x="74" y="63"/>
                </a:cxn>
                <a:cxn ang="0">
                  <a:pos x="88" y="58"/>
                </a:cxn>
                <a:cxn ang="0">
                  <a:pos x="59" y="54"/>
                </a:cxn>
                <a:cxn ang="0">
                  <a:pos x="23" y="68"/>
                </a:cxn>
                <a:cxn ang="0">
                  <a:pos x="68" y="69"/>
                </a:cxn>
                <a:cxn ang="0">
                  <a:pos x="52" y="69"/>
                </a:cxn>
                <a:cxn ang="0">
                  <a:pos x="61" y="58"/>
                </a:cxn>
                <a:cxn ang="0">
                  <a:pos x="28" y="78"/>
                </a:cxn>
                <a:cxn ang="0">
                  <a:pos x="28" y="78"/>
                </a:cxn>
                <a:cxn ang="0">
                  <a:pos x="31" y="81"/>
                </a:cxn>
                <a:cxn ang="0">
                  <a:pos x="41" y="81"/>
                </a:cxn>
                <a:cxn ang="0">
                  <a:pos x="78" y="78"/>
                </a:cxn>
                <a:cxn ang="0">
                  <a:pos x="108" y="65"/>
                </a:cxn>
                <a:cxn ang="0">
                  <a:pos x="94" y="58"/>
                </a:cxn>
                <a:cxn ang="0">
                  <a:pos x="108" y="55"/>
                </a:cxn>
                <a:cxn ang="0">
                  <a:pos x="5" y="92"/>
                </a:cxn>
                <a:cxn ang="0">
                  <a:pos x="114" y="50"/>
                </a:cxn>
                <a:cxn ang="0">
                  <a:pos x="117" y="48"/>
                </a:cxn>
                <a:cxn ang="0">
                  <a:pos x="139" y="79"/>
                </a:cxn>
                <a:cxn ang="0">
                  <a:pos x="122" y="54"/>
                </a:cxn>
              </a:cxnLst>
              <a:rect l="0" t="0" r="r" b="b"/>
              <a:pathLst>
                <a:path w="148" h="96">
                  <a:moveTo>
                    <a:pt x="145" y="73"/>
                  </a:moveTo>
                  <a:cubicBezTo>
                    <a:pt x="125" y="51"/>
                    <a:pt x="125" y="51"/>
                    <a:pt x="125" y="51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25" y="33"/>
                    <a:pt x="124" y="19"/>
                    <a:pt x="115" y="9"/>
                  </a:cubicBezTo>
                  <a:cubicBezTo>
                    <a:pt x="109" y="3"/>
                    <a:pt x="102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6" y="0"/>
                    <a:pt x="79" y="3"/>
                    <a:pt x="73" y="8"/>
                  </a:cubicBezTo>
                  <a:cubicBezTo>
                    <a:pt x="72" y="10"/>
                    <a:pt x="70" y="12"/>
                    <a:pt x="69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48" y="75"/>
                    <a:pt x="148" y="75"/>
                    <a:pt x="148" y="75"/>
                  </a:cubicBezTo>
                  <a:lnTo>
                    <a:pt x="145" y="73"/>
                  </a:lnTo>
                  <a:close/>
                  <a:moveTo>
                    <a:pt x="76" y="10"/>
                  </a:moveTo>
                  <a:cubicBezTo>
                    <a:pt x="81" y="6"/>
                    <a:pt x="87" y="3"/>
                    <a:pt x="94" y="3"/>
                  </a:cubicBezTo>
                  <a:cubicBezTo>
                    <a:pt x="100" y="3"/>
                    <a:pt x="107" y="6"/>
                    <a:pt x="112" y="11"/>
                  </a:cubicBezTo>
                  <a:cubicBezTo>
                    <a:pt x="122" y="22"/>
                    <a:pt x="122" y="38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8"/>
                    <a:pt x="111" y="48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09" y="49"/>
                    <a:pt x="109" y="49"/>
                    <a:pt x="109" y="50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07" y="51"/>
                    <a:pt x="106" y="52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2" y="54"/>
                    <a:pt x="99" y="54"/>
                    <a:pt x="96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5" y="55"/>
                    <a:pt x="94" y="55"/>
                    <a:pt x="94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3" y="55"/>
                    <a:pt x="93" y="55"/>
                    <a:pt x="92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1" y="55"/>
                    <a:pt x="91" y="55"/>
                    <a:pt x="90" y="55"/>
                  </a:cubicBezTo>
                  <a:cubicBezTo>
                    <a:pt x="88" y="54"/>
                    <a:pt x="86" y="54"/>
                    <a:pt x="84" y="53"/>
                  </a:cubicBezTo>
                  <a:cubicBezTo>
                    <a:pt x="84" y="53"/>
                    <a:pt x="84" y="53"/>
                    <a:pt x="83" y="53"/>
                  </a:cubicBezTo>
                  <a:cubicBezTo>
                    <a:pt x="83" y="53"/>
                    <a:pt x="83" y="52"/>
                    <a:pt x="83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52"/>
                    <a:pt x="82" y="52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79" y="50"/>
                    <a:pt x="77" y="49"/>
                    <a:pt x="75" y="47"/>
                  </a:cubicBezTo>
                  <a:cubicBezTo>
                    <a:pt x="74" y="46"/>
                    <a:pt x="73" y="45"/>
                    <a:pt x="72" y="43"/>
                  </a:cubicBezTo>
                  <a:cubicBezTo>
                    <a:pt x="71" y="42"/>
                    <a:pt x="71" y="41"/>
                    <a:pt x="70" y="40"/>
                  </a:cubicBezTo>
                  <a:cubicBezTo>
                    <a:pt x="69" y="37"/>
                    <a:pt x="68" y="33"/>
                    <a:pt x="68" y="30"/>
                  </a:cubicBezTo>
                  <a:cubicBezTo>
                    <a:pt x="68" y="30"/>
                    <a:pt x="68" y="29"/>
                    <a:pt x="68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28"/>
                    <a:pt x="68" y="28"/>
                    <a:pt x="68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4"/>
                    <a:pt x="69" y="20"/>
                    <a:pt x="71" y="17"/>
                  </a:cubicBezTo>
                  <a:cubicBezTo>
                    <a:pt x="71" y="16"/>
                    <a:pt x="72" y="15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4" y="13"/>
                    <a:pt x="75" y="11"/>
                    <a:pt x="76" y="10"/>
                  </a:cubicBezTo>
                  <a:close/>
                  <a:moveTo>
                    <a:pt x="71" y="52"/>
                  </a:moveTo>
                  <a:cubicBezTo>
                    <a:pt x="65" y="43"/>
                    <a:pt x="65" y="43"/>
                    <a:pt x="65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6"/>
                    <a:pt x="71" y="47"/>
                    <a:pt x="72" y="49"/>
                  </a:cubicBezTo>
                  <a:cubicBezTo>
                    <a:pt x="73" y="50"/>
                    <a:pt x="75" y="51"/>
                    <a:pt x="76" y="52"/>
                  </a:cubicBezTo>
                  <a:lnTo>
                    <a:pt x="71" y="52"/>
                  </a:lnTo>
                  <a:close/>
                  <a:moveTo>
                    <a:pt x="77" y="56"/>
                  </a:moveTo>
                  <a:cubicBezTo>
                    <a:pt x="75" y="59"/>
                    <a:pt x="75" y="59"/>
                    <a:pt x="75" y="59"/>
                  </a:cubicBezTo>
                  <a:cubicBezTo>
                    <a:pt x="74" y="56"/>
                    <a:pt x="74" y="56"/>
                    <a:pt x="74" y="56"/>
                  </a:cubicBezTo>
                  <a:lnTo>
                    <a:pt x="77" y="56"/>
                  </a:lnTo>
                  <a:close/>
                  <a:moveTo>
                    <a:pt x="3" y="17"/>
                  </a:moveTo>
                  <a:cubicBezTo>
                    <a:pt x="67" y="17"/>
                    <a:pt x="67" y="17"/>
                    <a:pt x="67" y="17"/>
                  </a:cubicBezTo>
                  <a:cubicBezTo>
                    <a:pt x="65" y="20"/>
                    <a:pt x="65" y="24"/>
                    <a:pt x="64" y="27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3" y="17"/>
                  </a:lnTo>
                  <a:close/>
                  <a:moveTo>
                    <a:pt x="3" y="31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4" y="34"/>
                    <a:pt x="65" y="37"/>
                    <a:pt x="66" y="40"/>
                  </a:cubicBezTo>
                  <a:cubicBezTo>
                    <a:pt x="3" y="40"/>
                    <a:pt x="3" y="40"/>
                    <a:pt x="3" y="40"/>
                  </a:cubicBezTo>
                  <a:lnTo>
                    <a:pt x="3" y="31"/>
                  </a:lnTo>
                  <a:close/>
                  <a:moveTo>
                    <a:pt x="3" y="43"/>
                  </a:moveTo>
                  <a:cubicBezTo>
                    <a:pt x="57" y="43"/>
                    <a:pt x="57" y="43"/>
                    <a:pt x="57" y="43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3" y="52"/>
                    <a:pt x="3" y="52"/>
                    <a:pt x="3" y="52"/>
                  </a:cubicBezTo>
                  <a:lnTo>
                    <a:pt x="3" y="43"/>
                  </a:lnTo>
                  <a:close/>
                  <a:moveTo>
                    <a:pt x="46" y="56"/>
                  </a:moveTo>
                  <a:cubicBezTo>
                    <a:pt x="38" y="65"/>
                    <a:pt x="38" y="65"/>
                    <a:pt x="38" y="65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29" y="56"/>
                    <a:pt x="29" y="56"/>
                    <a:pt x="29" y="56"/>
                  </a:cubicBezTo>
                  <a:lnTo>
                    <a:pt x="46" y="56"/>
                  </a:lnTo>
                  <a:close/>
                  <a:moveTo>
                    <a:pt x="3" y="56"/>
                  </a:moveTo>
                  <a:cubicBezTo>
                    <a:pt x="21" y="56"/>
                    <a:pt x="21" y="56"/>
                    <a:pt x="21" y="56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3" y="65"/>
                    <a:pt x="3" y="65"/>
                    <a:pt x="3" y="65"/>
                  </a:cubicBezTo>
                  <a:lnTo>
                    <a:pt x="3" y="56"/>
                  </a:lnTo>
                  <a:close/>
                  <a:moveTo>
                    <a:pt x="3" y="69"/>
                  </a:moveTo>
                  <a:cubicBezTo>
                    <a:pt x="9" y="69"/>
                    <a:pt x="9" y="69"/>
                    <a:pt x="9" y="69"/>
                  </a:cubicBezTo>
                  <a:cubicBezTo>
                    <a:pt x="3" y="75"/>
                    <a:pt x="3" y="75"/>
                    <a:pt x="3" y="75"/>
                  </a:cubicBezTo>
                  <a:lnTo>
                    <a:pt x="3" y="69"/>
                  </a:lnTo>
                  <a:close/>
                  <a:moveTo>
                    <a:pt x="3" y="81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4" y="57"/>
                    <a:pt x="86" y="57"/>
                    <a:pt x="88" y="58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" y="89"/>
                    <a:pt x="3" y="89"/>
                    <a:pt x="3" y="89"/>
                  </a:cubicBezTo>
                  <a:lnTo>
                    <a:pt x="3" y="81"/>
                  </a:lnTo>
                  <a:close/>
                  <a:moveTo>
                    <a:pt x="68" y="69"/>
                  </a:moveTo>
                  <a:cubicBezTo>
                    <a:pt x="74" y="78"/>
                    <a:pt x="74" y="78"/>
                    <a:pt x="74" y="78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52" y="69"/>
                    <a:pt x="52" y="69"/>
                    <a:pt x="52" y="69"/>
                  </a:cubicBezTo>
                  <a:lnTo>
                    <a:pt x="68" y="69"/>
                  </a:lnTo>
                  <a:close/>
                  <a:moveTo>
                    <a:pt x="55" y="65"/>
                  </a:moveTo>
                  <a:cubicBezTo>
                    <a:pt x="61" y="58"/>
                    <a:pt x="61" y="58"/>
                    <a:pt x="61" y="58"/>
                  </a:cubicBezTo>
                  <a:cubicBezTo>
                    <a:pt x="65" y="65"/>
                    <a:pt x="65" y="65"/>
                    <a:pt x="65" y="65"/>
                  </a:cubicBezTo>
                  <a:lnTo>
                    <a:pt x="55" y="65"/>
                  </a:lnTo>
                  <a:close/>
                  <a:moveTo>
                    <a:pt x="28" y="78"/>
                  </a:moveTo>
                  <a:cubicBezTo>
                    <a:pt x="18" y="78"/>
                    <a:pt x="18" y="78"/>
                    <a:pt x="18" y="78"/>
                  </a:cubicBezTo>
                  <a:cubicBezTo>
                    <a:pt x="24" y="72"/>
                    <a:pt x="24" y="72"/>
                    <a:pt x="24" y="72"/>
                  </a:cubicBezTo>
                  <a:lnTo>
                    <a:pt x="28" y="78"/>
                  </a:lnTo>
                  <a:close/>
                  <a:moveTo>
                    <a:pt x="5" y="92"/>
                  </a:moveTo>
                  <a:cubicBezTo>
                    <a:pt x="15" y="81"/>
                    <a:pt x="15" y="81"/>
                    <a:pt x="15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84" y="69"/>
                    <a:pt x="84" y="69"/>
                    <a:pt x="84" y="6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8" y="58"/>
                    <a:pt x="102" y="58"/>
                    <a:pt x="105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92"/>
                    <a:pt x="108" y="92"/>
                    <a:pt x="108" y="92"/>
                  </a:cubicBezTo>
                  <a:lnTo>
                    <a:pt x="5" y="92"/>
                  </a:lnTo>
                  <a:close/>
                  <a:moveTo>
                    <a:pt x="116" y="55"/>
                  </a:moveTo>
                  <a:cubicBezTo>
                    <a:pt x="113" y="51"/>
                    <a:pt x="113" y="51"/>
                    <a:pt x="113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16" y="55"/>
                    <a:pt x="116" y="55"/>
                    <a:pt x="116" y="55"/>
                  </a:cubicBezTo>
                  <a:close/>
                  <a:moveTo>
                    <a:pt x="139" y="79"/>
                  </a:moveTo>
                  <a:cubicBezTo>
                    <a:pt x="119" y="58"/>
                    <a:pt x="119" y="58"/>
                    <a:pt x="119" y="58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43" y="75"/>
                    <a:pt x="143" y="75"/>
                    <a:pt x="143" y="75"/>
                  </a:cubicBezTo>
                  <a:lnTo>
                    <a:pt x="139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83">
              <a:extLst>
                <a:ext uri="{FF2B5EF4-FFF2-40B4-BE49-F238E27FC236}">
                  <a16:creationId xmlns:a16="http://schemas.microsoft.com/office/drawing/2014/main" id="{AB2697A5-7907-4B42-87D7-D802FA2CD9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1914"/>
              <a:ext cx="62" cy="88"/>
            </a:xfrm>
            <a:custGeom>
              <a:avLst/>
              <a:gdLst/>
              <a:ahLst/>
              <a:cxnLst>
                <a:cxn ang="0">
                  <a:pos x="3" y="32"/>
                </a:cxn>
                <a:cxn ang="0">
                  <a:pos x="7" y="33"/>
                </a:cxn>
                <a:cxn ang="0">
                  <a:pos x="7" y="34"/>
                </a:cxn>
                <a:cxn ang="0">
                  <a:pos x="7" y="37"/>
                </a:cxn>
                <a:cxn ang="0">
                  <a:pos x="10" y="37"/>
                </a:cxn>
                <a:cxn ang="0">
                  <a:pos x="16" y="37"/>
                </a:cxn>
                <a:cxn ang="0">
                  <a:pos x="19" y="37"/>
                </a:cxn>
                <a:cxn ang="0">
                  <a:pos x="19" y="34"/>
                </a:cxn>
                <a:cxn ang="0">
                  <a:pos x="19" y="33"/>
                </a:cxn>
                <a:cxn ang="0">
                  <a:pos x="26" y="23"/>
                </a:cxn>
                <a:cxn ang="0">
                  <a:pos x="23" y="15"/>
                </a:cxn>
                <a:cxn ang="0">
                  <a:pos x="23" y="15"/>
                </a:cxn>
                <a:cxn ang="0">
                  <a:pos x="23" y="14"/>
                </a:cxn>
                <a:cxn ang="0">
                  <a:pos x="23" y="14"/>
                </a:cxn>
                <a:cxn ang="0">
                  <a:pos x="23" y="14"/>
                </a:cxn>
                <a:cxn ang="0">
                  <a:pos x="25" y="9"/>
                </a:cxn>
                <a:cxn ang="0">
                  <a:pos x="26" y="6"/>
                </a:cxn>
                <a:cxn ang="0">
                  <a:pos x="23" y="5"/>
                </a:cxn>
                <a:cxn ang="0">
                  <a:pos x="22" y="4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1" y="14"/>
                </a:cxn>
                <a:cxn ang="0">
                  <a:pos x="3" y="20"/>
                </a:cxn>
                <a:cxn ang="0">
                  <a:pos x="2" y="22"/>
                </a:cxn>
                <a:cxn ang="0">
                  <a:pos x="1" y="28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3" y="32"/>
                </a:cxn>
                <a:cxn ang="0">
                  <a:pos x="12" y="21"/>
                </a:cxn>
                <a:cxn ang="0">
                  <a:pos x="5" y="14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16" y="3"/>
                </a:cxn>
                <a:cxn ang="0">
                  <a:pos x="16" y="6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0" y="13"/>
                </a:cxn>
                <a:cxn ang="0">
                  <a:pos x="20" y="14"/>
                </a:cxn>
                <a:cxn ang="0">
                  <a:pos x="19" y="13"/>
                </a:cxn>
                <a:cxn ang="0">
                  <a:pos x="14" y="12"/>
                </a:cxn>
                <a:cxn ang="0">
                  <a:pos x="12" y="13"/>
                </a:cxn>
                <a:cxn ang="0">
                  <a:pos x="15" y="15"/>
                </a:cxn>
                <a:cxn ang="0">
                  <a:pos x="22" y="23"/>
                </a:cxn>
                <a:cxn ang="0">
                  <a:pos x="16" y="30"/>
                </a:cxn>
                <a:cxn ang="0">
                  <a:pos x="16" y="34"/>
                </a:cxn>
                <a:cxn ang="0">
                  <a:pos x="10" y="34"/>
                </a:cxn>
                <a:cxn ang="0">
                  <a:pos x="10" y="30"/>
                </a:cxn>
                <a:cxn ang="0">
                  <a:pos x="5" y="29"/>
                </a:cxn>
                <a:cxn ang="0">
                  <a:pos x="4" y="28"/>
                </a:cxn>
                <a:cxn ang="0">
                  <a:pos x="6" y="22"/>
                </a:cxn>
                <a:cxn ang="0">
                  <a:pos x="7" y="23"/>
                </a:cxn>
                <a:cxn ang="0">
                  <a:pos x="12" y="25"/>
                </a:cxn>
                <a:cxn ang="0">
                  <a:pos x="15" y="23"/>
                </a:cxn>
                <a:cxn ang="0">
                  <a:pos x="12" y="21"/>
                </a:cxn>
              </a:cxnLst>
              <a:rect l="0" t="0" r="r" b="b"/>
              <a:pathLst>
                <a:path w="26" h="37">
                  <a:moveTo>
                    <a:pt x="3" y="32"/>
                  </a:moveTo>
                  <a:cubicBezTo>
                    <a:pt x="4" y="33"/>
                    <a:pt x="5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3" y="31"/>
                    <a:pt x="26" y="27"/>
                    <a:pt x="26" y="23"/>
                  </a:cubicBezTo>
                  <a:cubicBezTo>
                    <a:pt x="26" y="19"/>
                    <a:pt x="24" y="17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0" y="4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3" y="6"/>
                    <a:pt x="1" y="10"/>
                    <a:pt x="1" y="14"/>
                  </a:cubicBezTo>
                  <a:cubicBezTo>
                    <a:pt x="1" y="16"/>
                    <a:pt x="2" y="18"/>
                    <a:pt x="3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32"/>
                    <a:pt x="2" y="32"/>
                    <a:pt x="2" y="32"/>
                  </a:cubicBezTo>
                  <a:lnTo>
                    <a:pt x="3" y="32"/>
                  </a:lnTo>
                  <a:close/>
                  <a:moveTo>
                    <a:pt x="12" y="21"/>
                  </a:moveTo>
                  <a:cubicBezTo>
                    <a:pt x="8" y="20"/>
                    <a:pt x="5" y="18"/>
                    <a:pt x="5" y="14"/>
                  </a:cubicBezTo>
                  <a:cubicBezTo>
                    <a:pt x="5" y="10"/>
                    <a:pt x="7" y="8"/>
                    <a:pt x="11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7"/>
                    <a:pt x="20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6" y="12"/>
                    <a:pt x="14" y="12"/>
                  </a:cubicBezTo>
                  <a:cubicBezTo>
                    <a:pt x="13" y="12"/>
                    <a:pt x="12" y="12"/>
                    <a:pt x="12" y="13"/>
                  </a:cubicBezTo>
                  <a:cubicBezTo>
                    <a:pt x="12" y="14"/>
                    <a:pt x="14" y="15"/>
                    <a:pt x="15" y="15"/>
                  </a:cubicBezTo>
                  <a:cubicBezTo>
                    <a:pt x="20" y="17"/>
                    <a:pt x="22" y="19"/>
                    <a:pt x="22" y="23"/>
                  </a:cubicBezTo>
                  <a:cubicBezTo>
                    <a:pt x="22" y="26"/>
                    <a:pt x="20" y="29"/>
                    <a:pt x="16" y="3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8" y="30"/>
                    <a:pt x="6" y="30"/>
                    <a:pt x="5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4"/>
                    <a:pt x="10" y="25"/>
                    <a:pt x="12" y="25"/>
                  </a:cubicBezTo>
                  <a:cubicBezTo>
                    <a:pt x="13" y="25"/>
                    <a:pt x="15" y="24"/>
                    <a:pt x="15" y="23"/>
                  </a:cubicBezTo>
                  <a:cubicBezTo>
                    <a:pt x="15" y="23"/>
                    <a:pt x="14" y="22"/>
                    <a:pt x="12" y="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9" name="Group 331">
            <a:extLst>
              <a:ext uri="{FF2B5EF4-FFF2-40B4-BE49-F238E27FC236}">
                <a16:creationId xmlns:a16="http://schemas.microsoft.com/office/drawing/2014/main" id="{1E6CA258-5E0D-4CA2-80E8-0B4BD572B7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04967" y="4595085"/>
            <a:ext cx="739022" cy="737632"/>
            <a:chOff x="211" y="3387"/>
            <a:chExt cx="532" cy="531"/>
          </a:xfrm>
        </p:grpSpPr>
        <p:sp>
          <p:nvSpPr>
            <p:cNvPr id="160" name="Oval 332">
              <a:extLst>
                <a:ext uri="{FF2B5EF4-FFF2-40B4-BE49-F238E27FC236}">
                  <a16:creationId xmlns:a16="http://schemas.microsoft.com/office/drawing/2014/main" id="{0A24D710-C4CE-4C6D-94CF-FAE3E7D52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3387"/>
              <a:ext cx="532" cy="531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333">
              <a:extLst>
                <a:ext uri="{FF2B5EF4-FFF2-40B4-BE49-F238E27FC236}">
                  <a16:creationId xmlns:a16="http://schemas.microsoft.com/office/drawing/2014/main" id="{4769F9A2-AC0A-4E6E-AD8D-53EA0B9B1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" y="3411"/>
              <a:ext cx="485" cy="48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101"/>
                </a:cxn>
                <a:cxn ang="0">
                  <a:pos x="101" y="202"/>
                </a:cxn>
                <a:cxn ang="0">
                  <a:pos x="202" y="101"/>
                </a:cxn>
                <a:cxn ang="0">
                  <a:pos x="101" y="0"/>
                </a:cxn>
                <a:cxn ang="0">
                  <a:pos x="169" y="169"/>
                </a:cxn>
                <a:cxn ang="0">
                  <a:pos x="101" y="197"/>
                </a:cxn>
                <a:cxn ang="0">
                  <a:pos x="33" y="169"/>
                </a:cxn>
                <a:cxn ang="0">
                  <a:pos x="5" y="101"/>
                </a:cxn>
                <a:cxn ang="0">
                  <a:pos x="33" y="33"/>
                </a:cxn>
                <a:cxn ang="0">
                  <a:pos x="101" y="5"/>
                </a:cxn>
                <a:cxn ang="0">
                  <a:pos x="169" y="33"/>
                </a:cxn>
                <a:cxn ang="0">
                  <a:pos x="197" y="101"/>
                </a:cxn>
                <a:cxn ang="0">
                  <a:pos x="169" y="16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69" y="169"/>
                  </a:moveTo>
                  <a:cubicBezTo>
                    <a:pt x="151" y="187"/>
                    <a:pt x="127" y="197"/>
                    <a:pt x="101" y="197"/>
                  </a:cubicBezTo>
                  <a:cubicBezTo>
                    <a:pt x="75" y="197"/>
                    <a:pt x="51" y="187"/>
                    <a:pt x="33" y="169"/>
                  </a:cubicBezTo>
                  <a:cubicBezTo>
                    <a:pt x="15" y="151"/>
                    <a:pt x="5" y="127"/>
                    <a:pt x="5" y="101"/>
                  </a:cubicBezTo>
                  <a:cubicBezTo>
                    <a:pt x="5" y="75"/>
                    <a:pt x="15" y="51"/>
                    <a:pt x="33" y="33"/>
                  </a:cubicBezTo>
                  <a:cubicBezTo>
                    <a:pt x="51" y="15"/>
                    <a:pt x="75" y="5"/>
                    <a:pt x="101" y="5"/>
                  </a:cubicBezTo>
                  <a:cubicBezTo>
                    <a:pt x="127" y="5"/>
                    <a:pt x="151" y="15"/>
                    <a:pt x="169" y="33"/>
                  </a:cubicBezTo>
                  <a:cubicBezTo>
                    <a:pt x="187" y="51"/>
                    <a:pt x="197" y="75"/>
                    <a:pt x="197" y="101"/>
                  </a:cubicBezTo>
                  <a:cubicBezTo>
                    <a:pt x="197" y="127"/>
                    <a:pt x="187" y="151"/>
                    <a:pt x="169" y="1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34">
              <a:extLst>
                <a:ext uri="{FF2B5EF4-FFF2-40B4-BE49-F238E27FC236}">
                  <a16:creationId xmlns:a16="http://schemas.microsoft.com/office/drawing/2014/main" id="{E5F7281C-6B4D-416E-86E8-92524358D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" y="3583"/>
              <a:ext cx="346" cy="144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117" y="0"/>
                </a:cxn>
                <a:cxn ang="0">
                  <a:pos x="115" y="9"/>
                </a:cxn>
                <a:cxn ang="0">
                  <a:pos x="81" y="1"/>
                </a:cxn>
                <a:cxn ang="0">
                  <a:pos x="77" y="0"/>
                </a:cxn>
                <a:cxn ang="0">
                  <a:pos x="75" y="9"/>
                </a:cxn>
                <a:cxn ang="0">
                  <a:pos x="42" y="1"/>
                </a:cxn>
                <a:cxn ang="0">
                  <a:pos x="38" y="0"/>
                </a:cxn>
                <a:cxn ang="0">
                  <a:pos x="35" y="9"/>
                </a:cxn>
                <a:cxn ang="0">
                  <a:pos x="0" y="12"/>
                </a:cxn>
                <a:cxn ang="0">
                  <a:pos x="4" y="52"/>
                </a:cxn>
                <a:cxn ang="0">
                  <a:pos x="35" y="56"/>
                </a:cxn>
                <a:cxn ang="0">
                  <a:pos x="39" y="60"/>
                </a:cxn>
                <a:cxn ang="0">
                  <a:pos x="48" y="52"/>
                </a:cxn>
                <a:cxn ang="0">
                  <a:pos x="75" y="56"/>
                </a:cxn>
                <a:cxn ang="0">
                  <a:pos x="79" y="60"/>
                </a:cxn>
                <a:cxn ang="0">
                  <a:pos x="88" y="52"/>
                </a:cxn>
                <a:cxn ang="0">
                  <a:pos x="115" y="56"/>
                </a:cxn>
                <a:cxn ang="0">
                  <a:pos x="118" y="60"/>
                </a:cxn>
                <a:cxn ang="0">
                  <a:pos x="143" y="32"/>
                </a:cxn>
                <a:cxn ang="0">
                  <a:pos x="39" y="56"/>
                </a:cxn>
                <a:cxn ang="0">
                  <a:pos x="39" y="48"/>
                </a:cxn>
                <a:cxn ang="0">
                  <a:pos x="4" y="12"/>
                </a:cxn>
                <a:cxn ang="0">
                  <a:pos x="39" y="4"/>
                </a:cxn>
                <a:cxn ang="0">
                  <a:pos x="39" y="56"/>
                </a:cxn>
                <a:cxn ang="0">
                  <a:pos x="79" y="56"/>
                </a:cxn>
                <a:cxn ang="0">
                  <a:pos x="51" y="48"/>
                </a:cxn>
                <a:cxn ang="0">
                  <a:pos x="64" y="28"/>
                </a:cxn>
                <a:cxn ang="0">
                  <a:pos x="79" y="12"/>
                </a:cxn>
                <a:cxn ang="0">
                  <a:pos x="101" y="30"/>
                </a:cxn>
                <a:cxn ang="0">
                  <a:pos x="118" y="56"/>
                </a:cxn>
                <a:cxn ang="0">
                  <a:pos x="118" y="48"/>
                </a:cxn>
                <a:cxn ang="0">
                  <a:pos x="104" y="32"/>
                </a:cxn>
                <a:cxn ang="0">
                  <a:pos x="91" y="12"/>
                </a:cxn>
                <a:cxn ang="0">
                  <a:pos x="118" y="4"/>
                </a:cxn>
                <a:cxn ang="0">
                  <a:pos x="118" y="56"/>
                </a:cxn>
              </a:cxnLst>
              <a:rect l="0" t="0" r="r" b="b"/>
              <a:pathLst>
                <a:path w="144" h="60">
                  <a:moveTo>
                    <a:pt x="143" y="28"/>
                  </a:moveTo>
                  <a:cubicBezTo>
                    <a:pt x="121" y="1"/>
                    <a:pt x="121" y="1"/>
                    <a:pt x="121" y="1"/>
                  </a:cubicBezTo>
                  <a:cubicBezTo>
                    <a:pt x="120" y="1"/>
                    <a:pt x="119" y="0"/>
                    <a:pt x="118" y="0"/>
                  </a:cubicBezTo>
                  <a:cubicBezTo>
                    <a:pt x="118" y="0"/>
                    <a:pt x="117" y="0"/>
                    <a:pt x="117" y="0"/>
                  </a:cubicBezTo>
                  <a:cubicBezTo>
                    <a:pt x="115" y="1"/>
                    <a:pt x="115" y="2"/>
                    <a:pt x="115" y="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0" y="0"/>
                    <a:pt x="79" y="0"/>
                  </a:cubicBezTo>
                  <a:cubicBezTo>
                    <a:pt x="78" y="0"/>
                    <a:pt x="78" y="0"/>
                    <a:pt x="77" y="0"/>
                  </a:cubicBezTo>
                  <a:cubicBezTo>
                    <a:pt x="76" y="1"/>
                    <a:pt x="75" y="2"/>
                    <a:pt x="75" y="4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0"/>
                    <a:pt x="39" y="0"/>
                  </a:cubicBezTo>
                  <a:cubicBezTo>
                    <a:pt x="39" y="0"/>
                    <a:pt x="38" y="0"/>
                    <a:pt x="38" y="0"/>
                  </a:cubicBezTo>
                  <a:cubicBezTo>
                    <a:pt x="36" y="1"/>
                    <a:pt x="35" y="2"/>
                    <a:pt x="35" y="4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10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8"/>
                    <a:pt x="36" y="59"/>
                    <a:pt x="38" y="60"/>
                  </a:cubicBezTo>
                  <a:cubicBezTo>
                    <a:pt x="38" y="60"/>
                    <a:pt x="39" y="60"/>
                    <a:pt x="39" y="60"/>
                  </a:cubicBezTo>
                  <a:cubicBezTo>
                    <a:pt x="40" y="60"/>
                    <a:pt x="41" y="60"/>
                    <a:pt x="42" y="59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8"/>
                    <a:pt x="76" y="59"/>
                    <a:pt x="77" y="60"/>
                  </a:cubicBezTo>
                  <a:cubicBezTo>
                    <a:pt x="78" y="60"/>
                    <a:pt x="78" y="60"/>
                    <a:pt x="79" y="60"/>
                  </a:cubicBezTo>
                  <a:cubicBezTo>
                    <a:pt x="80" y="60"/>
                    <a:pt x="81" y="60"/>
                    <a:pt x="81" y="59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6"/>
                    <a:pt x="115" y="56"/>
                    <a:pt x="115" y="56"/>
                  </a:cubicBezTo>
                  <a:cubicBezTo>
                    <a:pt x="115" y="58"/>
                    <a:pt x="115" y="59"/>
                    <a:pt x="117" y="60"/>
                  </a:cubicBezTo>
                  <a:cubicBezTo>
                    <a:pt x="117" y="60"/>
                    <a:pt x="118" y="60"/>
                    <a:pt x="118" y="60"/>
                  </a:cubicBezTo>
                  <a:cubicBezTo>
                    <a:pt x="119" y="60"/>
                    <a:pt x="120" y="60"/>
                    <a:pt x="121" y="59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4" y="31"/>
                    <a:pt x="144" y="29"/>
                    <a:pt x="143" y="28"/>
                  </a:cubicBezTo>
                  <a:close/>
                  <a:moveTo>
                    <a:pt x="39" y="56"/>
                  </a:moveTo>
                  <a:cubicBezTo>
                    <a:pt x="39" y="56"/>
                    <a:pt x="39" y="56"/>
                    <a:pt x="39" y="56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61" y="30"/>
                    <a:pt x="61" y="30"/>
                    <a:pt x="61" y="30"/>
                  </a:cubicBezTo>
                  <a:lnTo>
                    <a:pt x="39" y="56"/>
                  </a:lnTo>
                  <a:close/>
                  <a:moveTo>
                    <a:pt x="79" y="56"/>
                  </a:moveTo>
                  <a:cubicBezTo>
                    <a:pt x="79" y="56"/>
                    <a:pt x="79" y="56"/>
                    <a:pt x="79" y="5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5" y="31"/>
                    <a:pt x="65" y="29"/>
                    <a:pt x="64" y="2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101" y="30"/>
                    <a:pt x="101" y="30"/>
                    <a:pt x="101" y="30"/>
                  </a:cubicBezTo>
                  <a:lnTo>
                    <a:pt x="79" y="56"/>
                  </a:lnTo>
                  <a:close/>
                  <a:moveTo>
                    <a:pt x="118" y="56"/>
                  </a:moveTo>
                  <a:cubicBezTo>
                    <a:pt x="118" y="56"/>
                    <a:pt x="118" y="56"/>
                    <a:pt x="118" y="56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5" y="29"/>
                    <a:pt x="104" y="28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41" y="30"/>
                    <a:pt x="141" y="30"/>
                    <a:pt x="141" y="30"/>
                  </a:cubicBezTo>
                  <a:lnTo>
                    <a:pt x="118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63" name="Conector recto 162">
            <a:extLst>
              <a:ext uri="{FF2B5EF4-FFF2-40B4-BE49-F238E27FC236}">
                <a16:creationId xmlns:a16="http://schemas.microsoft.com/office/drawing/2014/main" id="{5B9428B9-5DED-4881-8BAA-26831BB21E7F}"/>
              </a:ext>
            </a:extLst>
          </p:cNvPr>
          <p:cNvCxnSpPr>
            <a:cxnSpLocks/>
          </p:cNvCxnSpPr>
          <p:nvPr/>
        </p:nvCxnSpPr>
        <p:spPr>
          <a:xfrm>
            <a:off x="2254169" y="3843224"/>
            <a:ext cx="3210306" cy="0"/>
          </a:xfrm>
          <a:prstGeom prst="line">
            <a:avLst/>
          </a:prstGeom>
          <a:ln w="19050">
            <a:solidFill>
              <a:srgbClr val="009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ector recto 163">
            <a:extLst>
              <a:ext uri="{FF2B5EF4-FFF2-40B4-BE49-F238E27FC236}">
                <a16:creationId xmlns:a16="http://schemas.microsoft.com/office/drawing/2014/main" id="{A3FB342B-4B84-4A77-B32B-A39A255BC8F4}"/>
              </a:ext>
            </a:extLst>
          </p:cNvPr>
          <p:cNvCxnSpPr>
            <a:cxnSpLocks/>
          </p:cNvCxnSpPr>
          <p:nvPr/>
        </p:nvCxnSpPr>
        <p:spPr>
          <a:xfrm>
            <a:off x="2254169" y="4928769"/>
            <a:ext cx="3210306" cy="0"/>
          </a:xfrm>
          <a:prstGeom prst="line">
            <a:avLst/>
          </a:prstGeom>
          <a:ln w="19050">
            <a:solidFill>
              <a:srgbClr val="009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ector recto 164">
            <a:extLst>
              <a:ext uri="{FF2B5EF4-FFF2-40B4-BE49-F238E27FC236}">
                <a16:creationId xmlns:a16="http://schemas.microsoft.com/office/drawing/2014/main" id="{AD3DE717-7804-49B7-B5BE-598687020969}"/>
              </a:ext>
            </a:extLst>
          </p:cNvPr>
          <p:cNvCxnSpPr>
            <a:cxnSpLocks/>
          </p:cNvCxnSpPr>
          <p:nvPr/>
        </p:nvCxnSpPr>
        <p:spPr>
          <a:xfrm>
            <a:off x="2254168" y="2761013"/>
            <a:ext cx="2605302" cy="0"/>
          </a:xfrm>
          <a:prstGeom prst="line">
            <a:avLst/>
          </a:prstGeom>
          <a:ln w="19050">
            <a:solidFill>
              <a:srgbClr val="009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3">
            <a:extLst>
              <a:ext uri="{FF2B5EF4-FFF2-40B4-BE49-F238E27FC236}">
                <a16:creationId xmlns:a16="http://schemas.microsoft.com/office/drawing/2014/main" id="{7B00FB9D-7BFB-4BAE-9A42-D80D29D37746}"/>
              </a:ext>
            </a:extLst>
          </p:cNvPr>
          <p:cNvSpPr>
            <a:spLocks/>
          </p:cNvSpPr>
          <p:nvPr/>
        </p:nvSpPr>
        <p:spPr bwMode="auto">
          <a:xfrm>
            <a:off x="3588627" y="1055411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26735348-03A2-45E4-8AC9-3A66862BF99C}"/>
              </a:ext>
            </a:extLst>
          </p:cNvPr>
          <p:cNvSpPr>
            <a:spLocks/>
          </p:cNvSpPr>
          <p:nvPr/>
        </p:nvSpPr>
        <p:spPr bwMode="auto">
          <a:xfrm>
            <a:off x="4445279" y="1055414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FF461F9-7156-4FA8-A436-1EEAAE12D785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3092FF8-74E4-4F0A-B0B1-04DF13151ACA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CB7FED4-42D5-47F0-9FD4-C53A89125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060CA021-5A41-4172-BC88-8B43353D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88BB85E-8F69-4F0F-9A6C-60175C2C944B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12" name="Freeform 13">
            <a:extLst>
              <a:ext uri="{FF2B5EF4-FFF2-40B4-BE49-F238E27FC236}">
                <a16:creationId xmlns:a16="http://schemas.microsoft.com/office/drawing/2014/main" id="{16FF2431-BECC-4C83-853E-261324012292}"/>
              </a:ext>
            </a:extLst>
          </p:cNvPr>
          <p:cNvSpPr>
            <a:spLocks/>
          </p:cNvSpPr>
          <p:nvPr/>
        </p:nvSpPr>
        <p:spPr bwMode="auto">
          <a:xfrm>
            <a:off x="1937974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0DA0E6C-722B-45BB-8128-77ADC3BE9C17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2B4255-1B09-403C-AB0B-6292ED2AC0E3}"/>
              </a:ext>
            </a:extLst>
          </p:cNvPr>
          <p:cNvSpPr txBox="1"/>
          <p:nvPr/>
        </p:nvSpPr>
        <p:spPr>
          <a:xfrm>
            <a:off x="500513" y="1027700"/>
            <a:ext cx="6545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ESTADÍSTICAS DEL MERCADO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498E62-8466-4D83-8EB2-CC364B928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10" t="56000" r="28869" b="12000"/>
          <a:stretch/>
        </p:blipFill>
        <p:spPr>
          <a:xfrm>
            <a:off x="1205858" y="1945683"/>
            <a:ext cx="9780284" cy="37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35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3">
            <a:extLst>
              <a:ext uri="{FF2B5EF4-FFF2-40B4-BE49-F238E27FC236}">
                <a16:creationId xmlns:a16="http://schemas.microsoft.com/office/drawing/2014/main" id="{49521EA6-9064-40EC-A072-A2393227BC67}"/>
              </a:ext>
            </a:extLst>
          </p:cNvPr>
          <p:cNvSpPr>
            <a:spLocks/>
          </p:cNvSpPr>
          <p:nvPr/>
        </p:nvSpPr>
        <p:spPr bwMode="auto">
          <a:xfrm>
            <a:off x="2154455" y="1059376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3CF144D-F2FB-4D60-B412-D5C67D973CB0}"/>
              </a:ext>
            </a:extLst>
          </p:cNvPr>
          <p:cNvSpPr>
            <a:spLocks/>
          </p:cNvSpPr>
          <p:nvPr/>
        </p:nvSpPr>
        <p:spPr bwMode="auto">
          <a:xfrm>
            <a:off x="867045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CDB06B2A-0AA8-4623-972C-42F5C3DAD573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F8308A3-CF69-47AB-9607-8AC04A344C9A}"/>
              </a:ext>
            </a:extLst>
          </p:cNvPr>
          <p:cNvSpPr txBox="1"/>
          <p:nvPr/>
        </p:nvSpPr>
        <p:spPr>
          <a:xfrm>
            <a:off x="500514" y="1027700"/>
            <a:ext cx="608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PERFORMANCE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61F43E-00EE-4437-8FE5-54D97BD0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05" t="30596" r="1631" b="36421"/>
          <a:stretch/>
        </p:blipFill>
        <p:spPr>
          <a:xfrm>
            <a:off x="317634" y="2298031"/>
            <a:ext cx="11599271" cy="32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3">
            <a:extLst>
              <a:ext uri="{FF2B5EF4-FFF2-40B4-BE49-F238E27FC236}">
                <a16:creationId xmlns:a16="http://schemas.microsoft.com/office/drawing/2014/main" id="{49521EA6-9064-40EC-A072-A2393227BC67}"/>
              </a:ext>
            </a:extLst>
          </p:cNvPr>
          <p:cNvSpPr>
            <a:spLocks/>
          </p:cNvSpPr>
          <p:nvPr/>
        </p:nvSpPr>
        <p:spPr bwMode="auto">
          <a:xfrm>
            <a:off x="2154455" y="1059376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3CF144D-F2FB-4D60-B412-D5C67D973CB0}"/>
              </a:ext>
            </a:extLst>
          </p:cNvPr>
          <p:cNvSpPr>
            <a:spLocks/>
          </p:cNvSpPr>
          <p:nvPr/>
        </p:nvSpPr>
        <p:spPr bwMode="auto">
          <a:xfrm>
            <a:off x="867045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CDB06B2A-0AA8-4623-972C-42F5C3DAD573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F8308A3-CF69-47AB-9607-8AC04A344C9A}"/>
              </a:ext>
            </a:extLst>
          </p:cNvPr>
          <p:cNvSpPr txBox="1"/>
          <p:nvPr/>
        </p:nvSpPr>
        <p:spPr>
          <a:xfrm>
            <a:off x="500514" y="1027700"/>
            <a:ext cx="608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PRECIO RENTA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6191AE-22A8-41B5-9E62-CC8B361AD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95" t="46815" r="1948" b="26316"/>
          <a:stretch/>
        </p:blipFill>
        <p:spPr>
          <a:xfrm>
            <a:off x="1992429" y="1945682"/>
            <a:ext cx="8207142" cy="41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885D1B3C-F9CC-4098-A1F1-E40357D33A70}"/>
              </a:ext>
            </a:extLst>
          </p:cNvPr>
          <p:cNvSpPr>
            <a:spLocks/>
          </p:cNvSpPr>
          <p:nvPr/>
        </p:nvSpPr>
        <p:spPr bwMode="auto">
          <a:xfrm>
            <a:off x="269277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3C6E8B3-445E-49F9-85B3-487B65028C35}"/>
              </a:ext>
            </a:extLst>
          </p:cNvPr>
          <p:cNvGrpSpPr/>
          <p:nvPr/>
        </p:nvGrpSpPr>
        <p:grpSpPr>
          <a:xfrm>
            <a:off x="0" y="1057017"/>
            <a:ext cx="3796599" cy="464586"/>
            <a:chOff x="0" y="1057017"/>
            <a:chExt cx="3796599" cy="464586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D028C0B-553E-40BF-B029-66A996F8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440" y="1057017"/>
              <a:ext cx="2246159" cy="464586"/>
            </a:xfrm>
            <a:custGeom>
              <a:avLst/>
              <a:gdLst>
                <a:gd name="T0" fmla="*/ 0 w 5091"/>
                <a:gd name="T1" fmla="*/ 0 h 1053"/>
                <a:gd name="T2" fmla="*/ 0 w 5091"/>
                <a:gd name="T3" fmla="*/ 1053 h 1053"/>
                <a:gd name="T4" fmla="*/ 4541 w 5091"/>
                <a:gd name="T5" fmla="*/ 1053 h 1053"/>
                <a:gd name="T6" fmla="*/ 5091 w 5091"/>
                <a:gd name="T7" fmla="*/ 0 h 1053"/>
                <a:gd name="T8" fmla="*/ 0 w 5091"/>
                <a:gd name="T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1" h="1053">
                  <a:moveTo>
                    <a:pt x="0" y="0"/>
                  </a:moveTo>
                  <a:lnTo>
                    <a:pt x="0" y="1053"/>
                  </a:lnTo>
                  <a:lnTo>
                    <a:pt x="4541" y="1053"/>
                  </a:lnTo>
                  <a:lnTo>
                    <a:pt x="50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59167" tIns="29584" rIns="59167" bIns="29584" numCol="1" anchor="t" anchorCtr="0" compatLnSpc="1">
              <a:prstTxWarp prst="textNoShape">
                <a:avLst/>
              </a:prstTxWarp>
            </a:bodyPr>
            <a:lstStyle/>
            <a:p>
              <a:endParaRPr lang="en-US" sz="1165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1B7049F-C43A-40C9-9DC4-35AA0482A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57017"/>
              <a:ext cx="2246159" cy="464586"/>
            </a:xfrm>
            <a:custGeom>
              <a:avLst/>
              <a:gdLst>
                <a:gd name="T0" fmla="*/ 0 w 5091"/>
                <a:gd name="T1" fmla="*/ 0 h 1053"/>
                <a:gd name="T2" fmla="*/ 0 w 5091"/>
                <a:gd name="T3" fmla="*/ 1053 h 1053"/>
                <a:gd name="T4" fmla="*/ 4541 w 5091"/>
                <a:gd name="T5" fmla="*/ 1053 h 1053"/>
                <a:gd name="T6" fmla="*/ 5091 w 5091"/>
                <a:gd name="T7" fmla="*/ 0 h 1053"/>
                <a:gd name="T8" fmla="*/ 0 w 5091"/>
                <a:gd name="T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1" h="1053">
                  <a:moveTo>
                    <a:pt x="0" y="0"/>
                  </a:moveTo>
                  <a:lnTo>
                    <a:pt x="0" y="1053"/>
                  </a:lnTo>
                  <a:lnTo>
                    <a:pt x="4541" y="1053"/>
                  </a:lnTo>
                  <a:lnTo>
                    <a:pt x="50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59167" tIns="29584" rIns="59167" bIns="29584" numCol="1" anchor="t" anchorCtr="0" compatLnSpc="1">
              <a:prstTxWarp prst="textNoShape">
                <a:avLst/>
              </a:prstTxWarp>
            </a:bodyPr>
            <a:lstStyle/>
            <a:p>
              <a:endParaRPr lang="en-US" sz="1165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8EBC2A3-93DF-4BC1-B1E2-7E381063FA8F}"/>
              </a:ext>
            </a:extLst>
          </p:cNvPr>
          <p:cNvSpPr txBox="1"/>
          <p:nvPr/>
        </p:nvSpPr>
        <p:spPr>
          <a:xfrm>
            <a:off x="500514" y="1027700"/>
            <a:ext cx="380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COMPORTAMIENTO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9DE79C32-493F-4768-9E18-52C46D0BD7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279978"/>
              </p:ext>
            </p:extLst>
          </p:nvPr>
        </p:nvGraphicFramePr>
        <p:xfrm>
          <a:off x="500515" y="1905802"/>
          <a:ext cx="5595485" cy="3786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B7586AA-5084-4DA9-A72F-9340254486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234722"/>
              </p:ext>
            </p:extLst>
          </p:nvPr>
        </p:nvGraphicFramePr>
        <p:xfrm>
          <a:off x="6359091" y="1903308"/>
          <a:ext cx="5332396" cy="3786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28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3">
            <a:extLst>
              <a:ext uri="{FF2B5EF4-FFF2-40B4-BE49-F238E27FC236}">
                <a16:creationId xmlns:a16="http://schemas.microsoft.com/office/drawing/2014/main" id="{0EE4DEED-1A56-4C84-91E8-254006A4EC51}"/>
              </a:ext>
            </a:extLst>
          </p:cNvPr>
          <p:cNvSpPr>
            <a:spLocks/>
          </p:cNvSpPr>
          <p:nvPr/>
        </p:nvSpPr>
        <p:spPr bwMode="auto">
          <a:xfrm>
            <a:off x="155044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30" name="Freeform 13">
            <a:extLst>
              <a:ext uri="{FF2B5EF4-FFF2-40B4-BE49-F238E27FC236}">
                <a16:creationId xmlns:a16="http://schemas.microsoft.com/office/drawing/2014/main" id="{575C1507-91FB-432B-A7A4-F562ABFA1F8E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893544-F67A-440D-BA22-07DDC39E5CB6}"/>
              </a:ext>
            </a:extLst>
          </p:cNvPr>
          <p:cNvSpPr txBox="1"/>
          <p:nvPr/>
        </p:nvSpPr>
        <p:spPr>
          <a:xfrm>
            <a:off x="500514" y="1027700"/>
            <a:ext cx="282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PROYECCIÓN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1C3415-2390-43F4-8D6C-F2211E629583}"/>
              </a:ext>
            </a:extLst>
          </p:cNvPr>
          <p:cNvGrpSpPr/>
          <p:nvPr/>
        </p:nvGrpSpPr>
        <p:grpSpPr>
          <a:xfrm>
            <a:off x="500514" y="1911973"/>
            <a:ext cx="11242241" cy="3918327"/>
            <a:chOff x="750836" y="1844597"/>
            <a:chExt cx="11242241" cy="3918327"/>
          </a:xfrm>
        </p:grpSpPr>
        <p:graphicFrame>
          <p:nvGraphicFramePr>
            <p:cNvPr id="14" name="Gráfico 13">
              <a:extLst>
                <a:ext uri="{FF2B5EF4-FFF2-40B4-BE49-F238E27FC236}">
                  <a16:creationId xmlns:a16="http://schemas.microsoft.com/office/drawing/2014/main" id="{1575D305-BDF4-4946-96AE-97A4EC51CBD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55556081"/>
                </p:ext>
              </p:extLst>
            </p:nvPr>
          </p:nvGraphicFramePr>
          <p:xfrm>
            <a:off x="750836" y="1844597"/>
            <a:ext cx="6837924" cy="39183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B9594D7-E19C-47C9-8C8F-BFCF1542C953}"/>
                </a:ext>
              </a:extLst>
            </p:cNvPr>
            <p:cNvSpPr txBox="1"/>
            <p:nvPr/>
          </p:nvSpPr>
          <p:spPr>
            <a:xfrm>
              <a:off x="8171848" y="2620291"/>
              <a:ext cx="3821229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8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ld" pitchFamily="50" charset="0"/>
                </a:rPr>
                <a:t>15%</a:t>
              </a:r>
            </a:p>
            <a:p>
              <a:r>
                <a:rPr lang="es-CO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 Book" pitchFamily="50" charset="0"/>
                </a:rPr>
                <a:t>De aumento en la superficie proyectada para 2025 con respecto al presente año.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3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69FD01-9C20-4A37-A684-A481E4CFF0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" r="23"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422457-828D-485C-9D54-A583A1FB93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rgbClr val="E4002B">
              <a:alpha val="85000"/>
            </a:srgb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6C797-70DB-4E50-8900-27EF267D7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949" y="1510820"/>
            <a:ext cx="4105275" cy="131112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Gotham Bold" pitchFamily="50" charset="0"/>
              </a:rPr>
              <a:t>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080E62-CEA0-482C-A658-42BBBD0E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50" y="2688148"/>
            <a:ext cx="4585050" cy="418576"/>
          </a:xfrm>
        </p:spPr>
        <p:txBody>
          <a:bodyPr>
            <a:noAutofit/>
          </a:bodyPr>
          <a:lstStyle/>
          <a:p>
            <a:r>
              <a:rPr lang="en-GB" sz="3600" dirty="0">
                <a:latin typeface="Gotham Bold" pitchFamily="50" charset="0"/>
              </a:rPr>
              <a:t>OPORTUNIDADES DE INVERSIÓN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97AC01F-5400-4367-AE7E-2620BD150E5F}"/>
              </a:ext>
            </a:extLst>
          </p:cNvPr>
          <p:cNvSpPr>
            <a:spLocks/>
          </p:cNvSpPr>
          <p:nvPr/>
        </p:nvSpPr>
        <p:spPr bwMode="auto">
          <a:xfrm>
            <a:off x="0" y="3405436"/>
            <a:ext cx="12192000" cy="3452564"/>
          </a:xfrm>
          <a:custGeom>
            <a:avLst/>
            <a:gdLst>
              <a:gd name="T0" fmla="*/ 0 w 2944"/>
              <a:gd name="T1" fmla="*/ 831 h 831"/>
              <a:gd name="T2" fmla="*/ 2944 w 2944"/>
              <a:gd name="T3" fmla="*/ 831 h 831"/>
              <a:gd name="T4" fmla="*/ 2944 w 2944"/>
              <a:gd name="T5" fmla="*/ 0 h 831"/>
              <a:gd name="T6" fmla="*/ 0 w 2944"/>
              <a:gd name="T7" fmla="*/ 676 h 831"/>
              <a:gd name="T8" fmla="*/ 0 w 2944"/>
              <a:gd name="T9" fmla="*/ 677 h 831"/>
              <a:gd name="T10" fmla="*/ 0 w 2944"/>
              <a:gd name="T11" fmla="*/ 677 h 831"/>
              <a:gd name="T12" fmla="*/ 0 w 2944"/>
              <a:gd name="T13" fmla="*/ 831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4" h="831">
                <a:moveTo>
                  <a:pt x="0" y="831"/>
                </a:moveTo>
                <a:cubicBezTo>
                  <a:pt x="2944" y="831"/>
                  <a:pt x="2944" y="831"/>
                  <a:pt x="2944" y="831"/>
                </a:cubicBezTo>
                <a:cubicBezTo>
                  <a:pt x="2944" y="0"/>
                  <a:pt x="2944" y="0"/>
                  <a:pt x="2944" y="0"/>
                </a:cubicBezTo>
                <a:cubicBezTo>
                  <a:pt x="0" y="676"/>
                  <a:pt x="0" y="676"/>
                  <a:pt x="0" y="676"/>
                </a:cubicBezTo>
                <a:cubicBezTo>
                  <a:pt x="0" y="676"/>
                  <a:pt x="0" y="677"/>
                  <a:pt x="0" y="677"/>
                </a:cubicBezTo>
                <a:cubicBezTo>
                  <a:pt x="0" y="677"/>
                  <a:pt x="0" y="677"/>
                  <a:pt x="0" y="677"/>
                </a:cubicBezTo>
                <a:lnTo>
                  <a:pt x="0" y="831"/>
                </a:lnTo>
                <a:close/>
              </a:path>
            </a:pathLst>
          </a:custGeom>
          <a:solidFill>
            <a:schemeClr val="tx1">
              <a:lumMod val="50000"/>
              <a:alpha val="50196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FBD2867-064C-4617-A751-9A22F2A371C3}"/>
              </a:ext>
            </a:extLst>
          </p:cNvPr>
          <p:cNvSpPr>
            <a:spLocks noEditPoints="1"/>
          </p:cNvSpPr>
          <p:nvPr/>
        </p:nvSpPr>
        <p:spPr bwMode="auto">
          <a:xfrm>
            <a:off x="2830513" y="3175"/>
            <a:ext cx="6534150" cy="6851650"/>
          </a:xfrm>
          <a:custGeom>
            <a:avLst/>
            <a:gdLst>
              <a:gd name="T0" fmla="*/ 4116 w 4116"/>
              <a:gd name="T1" fmla="*/ 0 h 4316"/>
              <a:gd name="T2" fmla="*/ 0 w 4116"/>
              <a:gd name="T3" fmla="*/ 0 h 4316"/>
              <a:gd name="T4" fmla="*/ 0 w 4116"/>
              <a:gd name="T5" fmla="*/ 4316 h 4316"/>
              <a:gd name="T6" fmla="*/ 1851 w 4116"/>
              <a:gd name="T7" fmla="*/ 4316 h 4316"/>
              <a:gd name="T8" fmla="*/ 4116 w 4116"/>
              <a:gd name="T9" fmla="*/ 0 h 4316"/>
              <a:gd name="T10" fmla="*/ 4116 w 4116"/>
              <a:gd name="T11" fmla="*/ 0 h 4316"/>
              <a:gd name="T12" fmla="*/ 4116 w 4116"/>
              <a:gd name="T13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16" h="4316">
                <a:moveTo>
                  <a:pt x="4116" y="0"/>
                </a:moveTo>
                <a:lnTo>
                  <a:pt x="0" y="0"/>
                </a:lnTo>
                <a:lnTo>
                  <a:pt x="0" y="4316"/>
                </a:lnTo>
                <a:lnTo>
                  <a:pt x="1851" y="4316"/>
                </a:lnTo>
                <a:lnTo>
                  <a:pt x="4116" y="0"/>
                </a:lnTo>
                <a:moveTo>
                  <a:pt x="4116" y="0"/>
                </a:moveTo>
                <a:lnTo>
                  <a:pt x="411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964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074842E-EFBE-475E-A13E-D22048FEC39F}"/>
              </a:ext>
            </a:extLst>
          </p:cNvPr>
          <p:cNvSpPr/>
          <p:nvPr/>
        </p:nvSpPr>
        <p:spPr>
          <a:xfrm>
            <a:off x="410322" y="1790300"/>
            <a:ext cx="11380625" cy="4657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1" name="Freeform 13">
            <a:extLst>
              <a:ext uri="{FF2B5EF4-FFF2-40B4-BE49-F238E27FC236}">
                <a16:creationId xmlns:a16="http://schemas.microsoft.com/office/drawing/2014/main" id="{2BA696DE-6A0F-4434-8381-7E934463FE96}"/>
              </a:ext>
            </a:extLst>
          </p:cNvPr>
          <p:cNvSpPr>
            <a:spLocks/>
          </p:cNvSpPr>
          <p:nvPr/>
        </p:nvSpPr>
        <p:spPr bwMode="auto">
          <a:xfrm>
            <a:off x="3251502" y="1055854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3C6E8B3-445E-49F9-85B3-487B65028C35}"/>
              </a:ext>
            </a:extLst>
          </p:cNvPr>
          <p:cNvGrpSpPr/>
          <p:nvPr/>
        </p:nvGrpSpPr>
        <p:grpSpPr>
          <a:xfrm>
            <a:off x="0" y="1057017"/>
            <a:ext cx="3796599" cy="464586"/>
            <a:chOff x="0" y="1057017"/>
            <a:chExt cx="3796599" cy="464586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D028C0B-553E-40BF-B029-66A996F8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440" y="1057017"/>
              <a:ext cx="2246159" cy="464586"/>
            </a:xfrm>
            <a:custGeom>
              <a:avLst/>
              <a:gdLst>
                <a:gd name="T0" fmla="*/ 0 w 5091"/>
                <a:gd name="T1" fmla="*/ 0 h 1053"/>
                <a:gd name="T2" fmla="*/ 0 w 5091"/>
                <a:gd name="T3" fmla="*/ 1053 h 1053"/>
                <a:gd name="T4" fmla="*/ 4541 w 5091"/>
                <a:gd name="T5" fmla="*/ 1053 h 1053"/>
                <a:gd name="T6" fmla="*/ 5091 w 5091"/>
                <a:gd name="T7" fmla="*/ 0 h 1053"/>
                <a:gd name="T8" fmla="*/ 0 w 5091"/>
                <a:gd name="T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1" h="1053">
                  <a:moveTo>
                    <a:pt x="0" y="0"/>
                  </a:moveTo>
                  <a:lnTo>
                    <a:pt x="0" y="1053"/>
                  </a:lnTo>
                  <a:lnTo>
                    <a:pt x="4541" y="1053"/>
                  </a:lnTo>
                  <a:lnTo>
                    <a:pt x="50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59167" tIns="29584" rIns="59167" bIns="29584" numCol="1" anchor="t" anchorCtr="0" compatLnSpc="1">
              <a:prstTxWarp prst="textNoShape">
                <a:avLst/>
              </a:prstTxWarp>
            </a:bodyPr>
            <a:lstStyle/>
            <a:p>
              <a:endParaRPr lang="en-US" sz="1165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1B7049F-C43A-40C9-9DC4-35AA0482A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57017"/>
              <a:ext cx="2246159" cy="464586"/>
            </a:xfrm>
            <a:custGeom>
              <a:avLst/>
              <a:gdLst>
                <a:gd name="T0" fmla="*/ 0 w 5091"/>
                <a:gd name="T1" fmla="*/ 0 h 1053"/>
                <a:gd name="T2" fmla="*/ 0 w 5091"/>
                <a:gd name="T3" fmla="*/ 1053 h 1053"/>
                <a:gd name="T4" fmla="*/ 4541 w 5091"/>
                <a:gd name="T5" fmla="*/ 1053 h 1053"/>
                <a:gd name="T6" fmla="*/ 5091 w 5091"/>
                <a:gd name="T7" fmla="*/ 0 h 1053"/>
                <a:gd name="T8" fmla="*/ 0 w 5091"/>
                <a:gd name="T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1" h="1053">
                  <a:moveTo>
                    <a:pt x="0" y="0"/>
                  </a:moveTo>
                  <a:lnTo>
                    <a:pt x="0" y="1053"/>
                  </a:lnTo>
                  <a:lnTo>
                    <a:pt x="4541" y="1053"/>
                  </a:lnTo>
                  <a:lnTo>
                    <a:pt x="50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59167" tIns="29584" rIns="59167" bIns="29584" numCol="1" anchor="t" anchorCtr="0" compatLnSpc="1">
              <a:prstTxWarp prst="textNoShape">
                <a:avLst/>
              </a:prstTxWarp>
            </a:bodyPr>
            <a:lstStyle/>
            <a:p>
              <a:endParaRPr lang="en-US" sz="1165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8EBC2A3-93DF-4BC1-B1E2-7E381063FA8F}"/>
              </a:ext>
            </a:extLst>
          </p:cNvPr>
          <p:cNvSpPr txBox="1"/>
          <p:nvPr/>
        </p:nvSpPr>
        <p:spPr>
          <a:xfrm>
            <a:off x="500514" y="1027700"/>
            <a:ext cx="502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PANORAMA REGIONAL</a:t>
            </a:r>
          </a:p>
        </p:txBody>
      </p:sp>
      <p:pic>
        <p:nvPicPr>
          <p:cNvPr id="14" name="Imagen 11">
            <a:extLst>
              <a:ext uri="{FF2B5EF4-FFF2-40B4-BE49-F238E27FC236}">
                <a16:creationId xmlns:a16="http://schemas.microsoft.com/office/drawing/2014/main" id="{390DB805-6B50-4D11-B020-E42E1D09E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682" y="1940701"/>
            <a:ext cx="2587760" cy="3450347"/>
          </a:xfrm>
          <a:prstGeom prst="rect">
            <a:avLst/>
          </a:prstGeom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id="{899A6491-9035-4B19-B17F-FE7AF27C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582" y="1920299"/>
            <a:ext cx="2564292" cy="3475414"/>
          </a:xfrm>
          <a:prstGeom prst="rect">
            <a:avLst/>
          </a:prstGeom>
        </p:spPr>
      </p:pic>
      <p:pic>
        <p:nvPicPr>
          <p:cNvPr id="17" name="Imagen 2">
            <a:extLst>
              <a:ext uri="{FF2B5EF4-FFF2-40B4-BE49-F238E27FC236}">
                <a16:creationId xmlns:a16="http://schemas.microsoft.com/office/drawing/2014/main" id="{D84BB56E-D6AD-45FE-B07A-114B60691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690" y="1918376"/>
            <a:ext cx="2521187" cy="3503223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F8900D51-1F32-4C20-BC75-E43DCAE53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34" y="1897774"/>
            <a:ext cx="2566638" cy="3468925"/>
          </a:xfrm>
          <a:prstGeom prst="rect">
            <a:avLst/>
          </a:prstGeom>
        </p:spPr>
      </p:pic>
      <p:grpSp>
        <p:nvGrpSpPr>
          <p:cNvPr id="28" name="Group 30">
            <a:extLst>
              <a:ext uri="{FF2B5EF4-FFF2-40B4-BE49-F238E27FC236}">
                <a16:creationId xmlns:a16="http://schemas.microsoft.com/office/drawing/2014/main" id="{65AA4C23-850F-4CDF-A38E-C3E4BC4140D4}"/>
              </a:ext>
            </a:extLst>
          </p:cNvPr>
          <p:cNvGrpSpPr>
            <a:grpSpLocks noChangeAspect="1"/>
          </p:cNvGrpSpPr>
          <p:nvPr/>
        </p:nvGrpSpPr>
        <p:grpSpPr>
          <a:xfrm>
            <a:off x="9356679" y="2004987"/>
            <a:ext cx="1775854" cy="2186684"/>
            <a:chOff x="9263224" y="2051972"/>
            <a:chExt cx="1978213" cy="2435857"/>
          </a:xfrm>
        </p:grpSpPr>
        <p:sp>
          <p:nvSpPr>
            <p:cNvPr id="30" name="TextBox 65">
              <a:extLst>
                <a:ext uri="{FF2B5EF4-FFF2-40B4-BE49-F238E27FC236}">
                  <a16:creationId xmlns:a16="http://schemas.microsoft.com/office/drawing/2014/main" id="{107E96E1-D4D7-4FFA-9E97-3C01F077CF3B}"/>
                </a:ext>
              </a:extLst>
            </p:cNvPr>
            <p:cNvSpPr txBox="1"/>
            <p:nvPr/>
          </p:nvSpPr>
          <p:spPr>
            <a:xfrm>
              <a:off x="10759770" y="2957317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BR</a:t>
              </a:r>
            </a:p>
            <a:p>
              <a:pPr>
                <a:lnSpc>
                  <a:spcPts val="800"/>
                </a:lnSpc>
              </a:pPr>
              <a:r>
                <a:rPr lang="en-US"/>
                <a:t>38</a:t>
              </a:r>
            </a:p>
          </p:txBody>
        </p:sp>
        <p:sp>
          <p:nvSpPr>
            <p:cNvPr id="31" name="TextBox 79">
              <a:extLst>
                <a:ext uri="{FF2B5EF4-FFF2-40B4-BE49-F238E27FC236}">
                  <a16:creationId xmlns:a16="http://schemas.microsoft.com/office/drawing/2014/main" id="{CFCB6EA7-349D-4665-8C78-DE9295CC711E}"/>
                </a:ext>
              </a:extLst>
            </p:cNvPr>
            <p:cNvSpPr txBox="1"/>
            <p:nvPr/>
          </p:nvSpPr>
          <p:spPr>
            <a:xfrm>
              <a:off x="10006540" y="4277058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AR</a:t>
              </a:r>
            </a:p>
            <a:p>
              <a:pPr>
                <a:lnSpc>
                  <a:spcPts val="800"/>
                </a:lnSpc>
              </a:pPr>
              <a:r>
                <a:rPr lang="en-US"/>
                <a:t>38</a:t>
              </a:r>
            </a:p>
          </p:txBody>
        </p:sp>
        <p:sp>
          <p:nvSpPr>
            <p:cNvPr id="32" name="TextBox 83">
              <a:extLst>
                <a:ext uri="{FF2B5EF4-FFF2-40B4-BE49-F238E27FC236}">
                  <a16:creationId xmlns:a16="http://schemas.microsoft.com/office/drawing/2014/main" id="{54F9FD79-F73D-4CD2-BBFC-4E05E9D8D879}"/>
                </a:ext>
              </a:extLst>
            </p:cNvPr>
            <p:cNvSpPr txBox="1"/>
            <p:nvPr/>
          </p:nvSpPr>
          <p:spPr>
            <a:xfrm>
              <a:off x="9689767" y="375926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CL</a:t>
              </a:r>
              <a:br>
                <a:rPr lang="en-US"/>
              </a:br>
              <a:r>
                <a:rPr lang="en-US"/>
                <a:t>67</a:t>
              </a:r>
            </a:p>
          </p:txBody>
        </p:sp>
        <p:sp>
          <p:nvSpPr>
            <p:cNvPr id="33" name="TextBox 87">
              <a:extLst>
                <a:ext uri="{FF2B5EF4-FFF2-40B4-BE49-F238E27FC236}">
                  <a16:creationId xmlns:a16="http://schemas.microsoft.com/office/drawing/2014/main" id="{95642FD0-5C43-4ED5-8CB5-AED967AD8819}"/>
                </a:ext>
              </a:extLst>
            </p:cNvPr>
            <p:cNvSpPr txBox="1"/>
            <p:nvPr/>
          </p:nvSpPr>
          <p:spPr>
            <a:xfrm>
              <a:off x="10259556" y="3633597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PY</a:t>
              </a:r>
              <a:br>
                <a:rPr lang="en-US"/>
              </a:br>
              <a:r>
                <a:rPr lang="en-US"/>
                <a:t>30</a:t>
              </a:r>
            </a:p>
          </p:txBody>
        </p:sp>
        <p:sp>
          <p:nvSpPr>
            <p:cNvPr id="34" name="TextBox 91">
              <a:extLst>
                <a:ext uri="{FF2B5EF4-FFF2-40B4-BE49-F238E27FC236}">
                  <a16:creationId xmlns:a16="http://schemas.microsoft.com/office/drawing/2014/main" id="{9BEA3D2D-FB0A-469B-918A-360B3A3B6AD7}"/>
                </a:ext>
              </a:extLst>
            </p:cNvPr>
            <p:cNvSpPr txBox="1"/>
            <p:nvPr/>
          </p:nvSpPr>
          <p:spPr>
            <a:xfrm>
              <a:off x="10024390" y="335799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BO</a:t>
              </a:r>
              <a:br>
                <a:rPr lang="en-US"/>
              </a:br>
              <a:r>
                <a:rPr lang="en-US"/>
                <a:t>30</a:t>
              </a:r>
            </a:p>
          </p:txBody>
        </p:sp>
        <p:sp>
          <p:nvSpPr>
            <p:cNvPr id="35" name="TextBox 95">
              <a:extLst>
                <a:ext uri="{FF2B5EF4-FFF2-40B4-BE49-F238E27FC236}">
                  <a16:creationId xmlns:a16="http://schemas.microsoft.com/office/drawing/2014/main" id="{7231307B-4B74-463B-9025-7B2C1200BCD9}"/>
                </a:ext>
              </a:extLst>
            </p:cNvPr>
            <p:cNvSpPr txBox="1"/>
            <p:nvPr/>
          </p:nvSpPr>
          <p:spPr>
            <a:xfrm>
              <a:off x="10407372" y="4131331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UY</a:t>
              </a:r>
              <a:br>
                <a:rPr lang="en-US"/>
              </a:br>
              <a:r>
                <a:rPr lang="en-US"/>
                <a:t>73</a:t>
              </a:r>
            </a:p>
          </p:txBody>
        </p:sp>
        <p:sp>
          <p:nvSpPr>
            <p:cNvPr id="36" name="TextBox 99">
              <a:extLst>
                <a:ext uri="{FF2B5EF4-FFF2-40B4-BE49-F238E27FC236}">
                  <a16:creationId xmlns:a16="http://schemas.microsoft.com/office/drawing/2014/main" id="{EF714666-EAF6-4E3E-BEC6-B15F91748E3F}"/>
                </a:ext>
              </a:extLst>
            </p:cNvPr>
            <p:cNvSpPr txBox="1"/>
            <p:nvPr/>
          </p:nvSpPr>
          <p:spPr>
            <a:xfrm>
              <a:off x="9459186" y="3011866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PE</a:t>
              </a:r>
              <a:br>
                <a:rPr lang="en-US"/>
              </a:br>
              <a:r>
                <a:rPr lang="en-US"/>
                <a:t>36</a:t>
              </a:r>
            </a:p>
          </p:txBody>
        </p:sp>
        <p:sp>
          <p:nvSpPr>
            <p:cNvPr id="37" name="TextBox 103">
              <a:extLst>
                <a:ext uri="{FF2B5EF4-FFF2-40B4-BE49-F238E27FC236}">
                  <a16:creationId xmlns:a16="http://schemas.microsoft.com/office/drawing/2014/main" id="{7C0CC849-A4D4-4B2D-87D0-FB83D12E68F6}"/>
                </a:ext>
              </a:extLst>
            </p:cNvPr>
            <p:cNvSpPr txBox="1"/>
            <p:nvPr/>
          </p:nvSpPr>
          <p:spPr>
            <a:xfrm>
              <a:off x="9263224" y="2547981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EC</a:t>
              </a:r>
              <a:br>
                <a:rPr lang="en-US"/>
              </a:br>
              <a:r>
                <a:rPr lang="en-US"/>
                <a:t>36</a:t>
              </a:r>
            </a:p>
          </p:txBody>
        </p:sp>
        <p:sp>
          <p:nvSpPr>
            <p:cNvPr id="38" name="TextBox 107">
              <a:extLst>
                <a:ext uri="{FF2B5EF4-FFF2-40B4-BE49-F238E27FC236}">
                  <a16:creationId xmlns:a16="http://schemas.microsoft.com/office/drawing/2014/main" id="{A9B7F709-77D7-4562-A588-7A1377590E20}"/>
                </a:ext>
              </a:extLst>
            </p:cNvPr>
            <p:cNvSpPr txBox="1"/>
            <p:nvPr/>
          </p:nvSpPr>
          <p:spPr>
            <a:xfrm>
              <a:off x="9486092" y="2337010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dirty="0"/>
                <a:t>CO</a:t>
              </a:r>
              <a:br>
                <a:rPr lang="en-US" dirty="0"/>
              </a:br>
              <a:r>
                <a:rPr lang="en-US" dirty="0"/>
                <a:t>39</a:t>
              </a:r>
            </a:p>
          </p:txBody>
        </p:sp>
        <p:sp>
          <p:nvSpPr>
            <p:cNvPr id="39" name="TextBox 111">
              <a:extLst>
                <a:ext uri="{FF2B5EF4-FFF2-40B4-BE49-F238E27FC236}">
                  <a16:creationId xmlns:a16="http://schemas.microsoft.com/office/drawing/2014/main" id="{F2CD463F-47B9-4AF6-A720-BE3A116B5639}"/>
                </a:ext>
              </a:extLst>
            </p:cNvPr>
            <p:cNvSpPr txBox="1"/>
            <p:nvPr/>
          </p:nvSpPr>
          <p:spPr>
            <a:xfrm>
              <a:off x="9905058" y="2068515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VE</a:t>
              </a:r>
              <a:br>
                <a:rPr lang="en-US"/>
              </a:br>
              <a:r>
                <a:rPr lang="en-US"/>
                <a:t>14</a:t>
              </a:r>
            </a:p>
          </p:txBody>
        </p:sp>
        <p:sp>
          <p:nvSpPr>
            <p:cNvPr id="40" name="TextBox 115">
              <a:extLst>
                <a:ext uri="{FF2B5EF4-FFF2-40B4-BE49-F238E27FC236}">
                  <a16:creationId xmlns:a16="http://schemas.microsoft.com/office/drawing/2014/main" id="{6C64C400-C2AB-43E4-BB32-D60B7A083815}"/>
                </a:ext>
              </a:extLst>
            </p:cNvPr>
            <p:cNvSpPr txBox="1"/>
            <p:nvPr/>
          </p:nvSpPr>
          <p:spPr>
            <a:xfrm>
              <a:off x="10247373" y="205197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GY</a:t>
              </a:r>
              <a:br>
                <a:rPr lang="en-US"/>
              </a:br>
              <a:r>
                <a:rPr lang="en-US"/>
                <a:t>39</a:t>
              </a:r>
            </a:p>
          </p:txBody>
        </p:sp>
        <p:sp>
          <p:nvSpPr>
            <p:cNvPr id="41" name="TextBox 119">
              <a:extLst>
                <a:ext uri="{FF2B5EF4-FFF2-40B4-BE49-F238E27FC236}">
                  <a16:creationId xmlns:a16="http://schemas.microsoft.com/office/drawing/2014/main" id="{0645E97C-2E2C-4CB7-99BF-2489758EAE7F}"/>
                </a:ext>
              </a:extLst>
            </p:cNvPr>
            <p:cNvSpPr txBox="1"/>
            <p:nvPr/>
          </p:nvSpPr>
          <p:spPr>
            <a:xfrm>
              <a:off x="10407372" y="2237936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SR</a:t>
              </a:r>
              <a:br>
                <a:rPr lang="en-US"/>
              </a:br>
              <a:r>
                <a:rPr lang="en-US"/>
                <a:t>39</a:t>
              </a:r>
            </a:p>
          </p:txBody>
        </p:sp>
        <p:sp>
          <p:nvSpPr>
            <p:cNvPr id="42" name="TextBox 123">
              <a:extLst>
                <a:ext uri="{FF2B5EF4-FFF2-40B4-BE49-F238E27FC236}">
                  <a16:creationId xmlns:a16="http://schemas.microsoft.com/office/drawing/2014/main" id="{0601B34A-587C-4CF8-B22D-93C060F8B86B}"/>
                </a:ext>
              </a:extLst>
            </p:cNvPr>
            <p:cNvSpPr txBox="1"/>
            <p:nvPr/>
          </p:nvSpPr>
          <p:spPr>
            <a:xfrm>
              <a:off x="10619747" y="2142687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FR</a:t>
              </a:r>
              <a:br>
                <a:rPr lang="en-US"/>
              </a:br>
              <a:r>
                <a:rPr lang="en-US"/>
                <a:t>71</a:t>
              </a:r>
            </a:p>
          </p:txBody>
        </p:sp>
      </p:grpSp>
      <p:grpSp>
        <p:nvGrpSpPr>
          <p:cNvPr id="43" name="Group 22">
            <a:extLst>
              <a:ext uri="{FF2B5EF4-FFF2-40B4-BE49-F238E27FC236}">
                <a16:creationId xmlns:a16="http://schemas.microsoft.com/office/drawing/2014/main" id="{0B4B014F-4D03-4A2C-8A56-1414C936DC9F}"/>
              </a:ext>
            </a:extLst>
          </p:cNvPr>
          <p:cNvGrpSpPr>
            <a:grpSpLocks noChangeAspect="1"/>
          </p:cNvGrpSpPr>
          <p:nvPr/>
        </p:nvGrpSpPr>
        <p:grpSpPr>
          <a:xfrm>
            <a:off x="6475343" y="1990233"/>
            <a:ext cx="1742801" cy="2207140"/>
            <a:chOff x="6375841" y="2029185"/>
            <a:chExt cx="1941394" cy="2458644"/>
          </a:xfrm>
        </p:grpSpPr>
        <p:sp>
          <p:nvSpPr>
            <p:cNvPr id="44" name="TextBox 64">
              <a:extLst>
                <a:ext uri="{FF2B5EF4-FFF2-40B4-BE49-F238E27FC236}">
                  <a16:creationId xmlns:a16="http://schemas.microsoft.com/office/drawing/2014/main" id="{EE2354A8-B3E1-4E7D-9609-1FC7512C7441}"/>
                </a:ext>
              </a:extLst>
            </p:cNvPr>
            <p:cNvSpPr txBox="1"/>
            <p:nvPr/>
          </p:nvSpPr>
          <p:spPr>
            <a:xfrm>
              <a:off x="7835568" y="2957317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BR</a:t>
              </a:r>
            </a:p>
            <a:p>
              <a:pPr>
                <a:lnSpc>
                  <a:spcPts val="800"/>
                </a:lnSpc>
              </a:pPr>
              <a:r>
                <a:rPr lang="en-US"/>
                <a:t>4.9</a:t>
              </a:r>
            </a:p>
          </p:txBody>
        </p:sp>
        <p:sp>
          <p:nvSpPr>
            <p:cNvPr id="45" name="TextBox 78">
              <a:extLst>
                <a:ext uri="{FF2B5EF4-FFF2-40B4-BE49-F238E27FC236}">
                  <a16:creationId xmlns:a16="http://schemas.microsoft.com/office/drawing/2014/main" id="{A46684E8-3846-4230-96CB-5BFC9FB7BCAA}"/>
                </a:ext>
              </a:extLst>
            </p:cNvPr>
            <p:cNvSpPr txBox="1"/>
            <p:nvPr/>
          </p:nvSpPr>
          <p:spPr>
            <a:xfrm>
              <a:off x="7082338" y="4277058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AR</a:t>
              </a:r>
            </a:p>
            <a:p>
              <a:pPr>
                <a:lnSpc>
                  <a:spcPts val="800"/>
                </a:lnSpc>
              </a:pPr>
              <a:r>
                <a:rPr lang="en-US"/>
                <a:t>5.2</a:t>
              </a:r>
            </a:p>
          </p:txBody>
        </p:sp>
        <p:sp>
          <p:nvSpPr>
            <p:cNvPr id="46" name="TextBox 82">
              <a:extLst>
                <a:ext uri="{FF2B5EF4-FFF2-40B4-BE49-F238E27FC236}">
                  <a16:creationId xmlns:a16="http://schemas.microsoft.com/office/drawing/2014/main" id="{B86D4B4A-4565-4219-9BE9-391BB18B8C88}"/>
                </a:ext>
              </a:extLst>
            </p:cNvPr>
            <p:cNvSpPr txBox="1"/>
            <p:nvPr/>
          </p:nvSpPr>
          <p:spPr>
            <a:xfrm>
              <a:off x="6765565" y="375926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CL</a:t>
              </a:r>
              <a:br>
                <a:rPr lang="en-US"/>
              </a:br>
              <a:r>
                <a:rPr lang="en-US"/>
                <a:t>2.9</a:t>
              </a:r>
            </a:p>
          </p:txBody>
        </p:sp>
        <p:sp>
          <p:nvSpPr>
            <p:cNvPr id="47" name="TextBox 124">
              <a:extLst>
                <a:ext uri="{FF2B5EF4-FFF2-40B4-BE49-F238E27FC236}">
                  <a16:creationId xmlns:a16="http://schemas.microsoft.com/office/drawing/2014/main" id="{260BCB48-451C-4E5A-8850-EDED7B496B0D}"/>
                </a:ext>
              </a:extLst>
            </p:cNvPr>
            <p:cNvSpPr txBox="1"/>
            <p:nvPr/>
          </p:nvSpPr>
          <p:spPr>
            <a:xfrm>
              <a:off x="7372173" y="3610810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PY</a:t>
              </a:r>
              <a:br>
                <a:rPr lang="en-US"/>
              </a:br>
              <a:r>
                <a:rPr lang="en-US"/>
                <a:t>5.6</a:t>
              </a:r>
            </a:p>
          </p:txBody>
        </p:sp>
        <p:sp>
          <p:nvSpPr>
            <p:cNvPr id="48" name="TextBox 125">
              <a:extLst>
                <a:ext uri="{FF2B5EF4-FFF2-40B4-BE49-F238E27FC236}">
                  <a16:creationId xmlns:a16="http://schemas.microsoft.com/office/drawing/2014/main" id="{67B51024-B4D6-440F-BFC5-E82E007C911C}"/>
                </a:ext>
              </a:extLst>
            </p:cNvPr>
            <p:cNvSpPr txBox="1"/>
            <p:nvPr/>
          </p:nvSpPr>
          <p:spPr>
            <a:xfrm>
              <a:off x="7137007" y="3335205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BO</a:t>
              </a:r>
              <a:br>
                <a:rPr lang="en-US"/>
              </a:br>
              <a:r>
                <a:rPr lang="en-US"/>
                <a:t>6.4</a:t>
              </a:r>
            </a:p>
          </p:txBody>
        </p:sp>
        <p:sp>
          <p:nvSpPr>
            <p:cNvPr id="49" name="TextBox 126">
              <a:extLst>
                <a:ext uri="{FF2B5EF4-FFF2-40B4-BE49-F238E27FC236}">
                  <a16:creationId xmlns:a16="http://schemas.microsoft.com/office/drawing/2014/main" id="{C7E0D062-7687-4AA2-AAA2-F465AC6A9F39}"/>
                </a:ext>
              </a:extLst>
            </p:cNvPr>
            <p:cNvSpPr txBox="1"/>
            <p:nvPr/>
          </p:nvSpPr>
          <p:spPr>
            <a:xfrm>
              <a:off x="7519989" y="4108544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UY</a:t>
              </a:r>
              <a:br>
                <a:rPr lang="en-US"/>
              </a:br>
              <a:r>
                <a:rPr lang="en-US"/>
                <a:t>3.4</a:t>
              </a:r>
            </a:p>
          </p:txBody>
        </p:sp>
        <p:sp>
          <p:nvSpPr>
            <p:cNvPr id="50" name="TextBox 127">
              <a:extLst>
                <a:ext uri="{FF2B5EF4-FFF2-40B4-BE49-F238E27FC236}">
                  <a16:creationId xmlns:a16="http://schemas.microsoft.com/office/drawing/2014/main" id="{47745863-D62D-4E05-A1FB-4E245B87030B}"/>
                </a:ext>
              </a:extLst>
            </p:cNvPr>
            <p:cNvSpPr txBox="1"/>
            <p:nvPr/>
          </p:nvSpPr>
          <p:spPr>
            <a:xfrm>
              <a:off x="6571803" y="2989079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PE</a:t>
              </a:r>
              <a:br>
                <a:rPr lang="en-US"/>
              </a:br>
              <a:r>
                <a:rPr lang="en-US"/>
                <a:t>5</a:t>
              </a:r>
            </a:p>
          </p:txBody>
        </p:sp>
        <p:sp>
          <p:nvSpPr>
            <p:cNvPr id="51" name="TextBox 128">
              <a:extLst>
                <a:ext uri="{FF2B5EF4-FFF2-40B4-BE49-F238E27FC236}">
                  <a16:creationId xmlns:a16="http://schemas.microsoft.com/office/drawing/2014/main" id="{3498AF5F-0DE0-450E-BC14-408840B7108D}"/>
                </a:ext>
              </a:extLst>
            </p:cNvPr>
            <p:cNvSpPr txBox="1"/>
            <p:nvPr/>
          </p:nvSpPr>
          <p:spPr>
            <a:xfrm>
              <a:off x="6375841" y="2525194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EC</a:t>
              </a:r>
              <a:br>
                <a:rPr lang="en-US"/>
              </a:br>
              <a:r>
                <a:rPr lang="en-US"/>
                <a:t>6.2</a:t>
              </a:r>
            </a:p>
          </p:txBody>
        </p:sp>
        <p:sp>
          <p:nvSpPr>
            <p:cNvPr id="52" name="TextBox 129">
              <a:extLst>
                <a:ext uri="{FF2B5EF4-FFF2-40B4-BE49-F238E27FC236}">
                  <a16:creationId xmlns:a16="http://schemas.microsoft.com/office/drawing/2014/main" id="{6FCBAFD3-8C96-40B8-A778-8BBF385453F4}"/>
                </a:ext>
              </a:extLst>
            </p:cNvPr>
            <p:cNvSpPr txBox="1"/>
            <p:nvPr/>
          </p:nvSpPr>
          <p:spPr>
            <a:xfrm>
              <a:off x="6568667" y="2336119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dirty="0"/>
                <a:t>CO</a:t>
              </a:r>
              <a:br>
                <a:rPr lang="en-US" dirty="0"/>
              </a:br>
              <a:r>
                <a:rPr lang="en-US" dirty="0"/>
                <a:t>5.2</a:t>
              </a:r>
            </a:p>
          </p:txBody>
        </p:sp>
        <p:sp>
          <p:nvSpPr>
            <p:cNvPr id="53" name="TextBox 130">
              <a:extLst>
                <a:ext uri="{FF2B5EF4-FFF2-40B4-BE49-F238E27FC236}">
                  <a16:creationId xmlns:a16="http://schemas.microsoft.com/office/drawing/2014/main" id="{D1CEA0B1-C841-421D-946D-E526025D4FED}"/>
                </a:ext>
              </a:extLst>
            </p:cNvPr>
            <p:cNvSpPr txBox="1"/>
            <p:nvPr/>
          </p:nvSpPr>
          <p:spPr>
            <a:xfrm>
              <a:off x="7017675" y="2045728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VE</a:t>
              </a:r>
              <a:br>
                <a:rPr lang="en-US"/>
              </a:br>
              <a:r>
                <a:rPr lang="en-US"/>
                <a:t>8.2</a:t>
              </a:r>
            </a:p>
          </p:txBody>
        </p:sp>
        <p:sp>
          <p:nvSpPr>
            <p:cNvPr id="54" name="TextBox 131">
              <a:extLst>
                <a:ext uri="{FF2B5EF4-FFF2-40B4-BE49-F238E27FC236}">
                  <a16:creationId xmlns:a16="http://schemas.microsoft.com/office/drawing/2014/main" id="{6F29EF21-1DA8-478D-97C0-7BA94B384178}"/>
                </a:ext>
              </a:extLst>
            </p:cNvPr>
            <p:cNvSpPr txBox="1"/>
            <p:nvPr/>
          </p:nvSpPr>
          <p:spPr>
            <a:xfrm>
              <a:off x="7359990" y="2029185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GY</a:t>
              </a:r>
              <a:br>
                <a:rPr lang="en-US"/>
              </a:br>
              <a:r>
                <a:rPr lang="en-US"/>
                <a:t>5.5</a:t>
              </a:r>
            </a:p>
          </p:txBody>
        </p:sp>
        <p:sp>
          <p:nvSpPr>
            <p:cNvPr id="55" name="TextBox 132">
              <a:extLst>
                <a:ext uri="{FF2B5EF4-FFF2-40B4-BE49-F238E27FC236}">
                  <a16:creationId xmlns:a16="http://schemas.microsoft.com/office/drawing/2014/main" id="{9C4B419A-2060-4C7E-9949-6DE1EA3F56DE}"/>
                </a:ext>
              </a:extLst>
            </p:cNvPr>
            <p:cNvSpPr txBox="1"/>
            <p:nvPr/>
          </p:nvSpPr>
          <p:spPr>
            <a:xfrm>
              <a:off x="7519989" y="2215149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SR</a:t>
              </a:r>
              <a:br>
                <a:rPr lang="en-US"/>
              </a:br>
              <a:r>
                <a:rPr lang="en-US"/>
                <a:t>6.5</a:t>
              </a:r>
            </a:p>
          </p:txBody>
        </p:sp>
        <p:sp>
          <p:nvSpPr>
            <p:cNvPr id="56" name="TextBox 133">
              <a:extLst>
                <a:ext uri="{FF2B5EF4-FFF2-40B4-BE49-F238E27FC236}">
                  <a16:creationId xmlns:a16="http://schemas.microsoft.com/office/drawing/2014/main" id="{FECF3414-0EBC-454D-9431-B8833BFC8197}"/>
                </a:ext>
              </a:extLst>
            </p:cNvPr>
            <p:cNvSpPr txBox="1"/>
            <p:nvPr/>
          </p:nvSpPr>
          <p:spPr>
            <a:xfrm>
              <a:off x="7732364" y="2119900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FR</a:t>
              </a:r>
              <a:br>
                <a:rPr lang="en-US"/>
              </a:br>
              <a:r>
                <a:rPr lang="en-US"/>
                <a:t>2.7</a:t>
              </a:r>
            </a:p>
          </p:txBody>
        </p:sp>
      </p:grpSp>
      <p:grpSp>
        <p:nvGrpSpPr>
          <p:cNvPr id="57" name="Group 21">
            <a:extLst>
              <a:ext uri="{FF2B5EF4-FFF2-40B4-BE49-F238E27FC236}">
                <a16:creationId xmlns:a16="http://schemas.microsoft.com/office/drawing/2014/main" id="{44673D5D-F39F-4C56-A881-7246BD21F70E}"/>
              </a:ext>
            </a:extLst>
          </p:cNvPr>
          <p:cNvGrpSpPr>
            <a:grpSpLocks noChangeAspect="1"/>
          </p:cNvGrpSpPr>
          <p:nvPr/>
        </p:nvGrpSpPr>
        <p:grpSpPr>
          <a:xfrm>
            <a:off x="3582207" y="2015213"/>
            <a:ext cx="1733932" cy="2182160"/>
            <a:chOff x="3461519" y="2057012"/>
            <a:chExt cx="1931514" cy="2430817"/>
          </a:xfrm>
        </p:grpSpPr>
        <p:sp>
          <p:nvSpPr>
            <p:cNvPr id="58" name="TextBox 63">
              <a:extLst>
                <a:ext uri="{FF2B5EF4-FFF2-40B4-BE49-F238E27FC236}">
                  <a16:creationId xmlns:a16="http://schemas.microsoft.com/office/drawing/2014/main" id="{1D22D5D2-F253-4CB8-B76D-C7F0C6383B8A}"/>
                </a:ext>
              </a:extLst>
            </p:cNvPr>
            <p:cNvSpPr txBox="1"/>
            <p:nvPr/>
          </p:nvSpPr>
          <p:spPr>
            <a:xfrm>
              <a:off x="4911366" y="2957317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BR</a:t>
              </a:r>
            </a:p>
            <a:p>
              <a:pPr>
                <a:lnSpc>
                  <a:spcPts val="800"/>
                </a:lnSpc>
              </a:pPr>
              <a:r>
                <a:rPr lang="en-US"/>
                <a:t>52</a:t>
              </a:r>
            </a:p>
          </p:txBody>
        </p:sp>
        <p:sp>
          <p:nvSpPr>
            <p:cNvPr id="59" name="TextBox 77">
              <a:extLst>
                <a:ext uri="{FF2B5EF4-FFF2-40B4-BE49-F238E27FC236}">
                  <a16:creationId xmlns:a16="http://schemas.microsoft.com/office/drawing/2014/main" id="{A8486676-8855-41BA-B450-FD5BC221AF7C}"/>
                </a:ext>
              </a:extLst>
            </p:cNvPr>
            <p:cNvSpPr txBox="1"/>
            <p:nvPr/>
          </p:nvSpPr>
          <p:spPr>
            <a:xfrm>
              <a:off x="4250853" y="4277058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AR</a:t>
              </a:r>
            </a:p>
            <a:p>
              <a:pPr>
                <a:lnSpc>
                  <a:spcPts val="800"/>
                </a:lnSpc>
              </a:pPr>
              <a:r>
                <a:rPr lang="en-US"/>
                <a:t>61</a:t>
              </a:r>
            </a:p>
          </p:txBody>
        </p:sp>
        <p:sp>
          <p:nvSpPr>
            <p:cNvPr id="60" name="TextBox 81">
              <a:extLst>
                <a:ext uri="{FF2B5EF4-FFF2-40B4-BE49-F238E27FC236}">
                  <a16:creationId xmlns:a16="http://schemas.microsoft.com/office/drawing/2014/main" id="{7F01E412-476A-40A5-9B9F-71966EBD0518}"/>
                </a:ext>
              </a:extLst>
            </p:cNvPr>
            <p:cNvSpPr txBox="1"/>
            <p:nvPr/>
          </p:nvSpPr>
          <p:spPr>
            <a:xfrm>
              <a:off x="3875896" y="375926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CL</a:t>
              </a:r>
              <a:br>
                <a:rPr lang="en-US"/>
              </a:br>
              <a:r>
                <a:rPr lang="en-US"/>
                <a:t>25</a:t>
              </a:r>
            </a:p>
          </p:txBody>
        </p:sp>
        <p:sp>
          <p:nvSpPr>
            <p:cNvPr id="61" name="TextBox 134">
              <a:extLst>
                <a:ext uri="{FF2B5EF4-FFF2-40B4-BE49-F238E27FC236}">
                  <a16:creationId xmlns:a16="http://schemas.microsoft.com/office/drawing/2014/main" id="{55B58E56-2C20-478E-BCA7-934D692791CB}"/>
                </a:ext>
              </a:extLst>
            </p:cNvPr>
            <p:cNvSpPr txBox="1"/>
            <p:nvPr/>
          </p:nvSpPr>
          <p:spPr>
            <a:xfrm>
              <a:off x="4457851" y="3638637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PY</a:t>
              </a:r>
              <a:br>
                <a:rPr lang="en-US"/>
              </a:br>
              <a:r>
                <a:rPr lang="en-US"/>
                <a:t>39</a:t>
              </a:r>
            </a:p>
          </p:txBody>
        </p:sp>
        <p:sp>
          <p:nvSpPr>
            <p:cNvPr id="62" name="TextBox 135">
              <a:extLst>
                <a:ext uri="{FF2B5EF4-FFF2-40B4-BE49-F238E27FC236}">
                  <a16:creationId xmlns:a16="http://schemas.microsoft.com/office/drawing/2014/main" id="{D1081FFB-FA65-4085-8D41-7856AADCB70B}"/>
                </a:ext>
              </a:extLst>
            </p:cNvPr>
            <p:cNvSpPr txBox="1"/>
            <p:nvPr/>
          </p:nvSpPr>
          <p:spPr>
            <a:xfrm>
              <a:off x="4222685" y="336303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BO</a:t>
              </a:r>
              <a:br>
                <a:rPr lang="en-US"/>
              </a:br>
              <a:r>
                <a:rPr lang="en-US"/>
                <a:t>52</a:t>
              </a:r>
            </a:p>
          </p:txBody>
        </p:sp>
        <p:sp>
          <p:nvSpPr>
            <p:cNvPr id="63" name="TextBox 136">
              <a:extLst>
                <a:ext uri="{FF2B5EF4-FFF2-40B4-BE49-F238E27FC236}">
                  <a16:creationId xmlns:a16="http://schemas.microsoft.com/office/drawing/2014/main" id="{90E8EE26-A63B-4F6C-B179-48DF5372A121}"/>
                </a:ext>
              </a:extLst>
            </p:cNvPr>
            <p:cNvSpPr txBox="1"/>
            <p:nvPr/>
          </p:nvSpPr>
          <p:spPr>
            <a:xfrm>
              <a:off x="4605667" y="4136371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UY</a:t>
              </a:r>
              <a:br>
                <a:rPr lang="en-US"/>
              </a:br>
              <a:r>
                <a:rPr lang="en-US"/>
                <a:t>41</a:t>
              </a:r>
            </a:p>
          </p:txBody>
        </p:sp>
        <p:sp>
          <p:nvSpPr>
            <p:cNvPr id="64" name="TextBox 137">
              <a:extLst>
                <a:ext uri="{FF2B5EF4-FFF2-40B4-BE49-F238E27FC236}">
                  <a16:creationId xmlns:a16="http://schemas.microsoft.com/office/drawing/2014/main" id="{6070BF71-FF7E-464B-8444-C12F4772F5D5}"/>
                </a:ext>
              </a:extLst>
            </p:cNvPr>
            <p:cNvSpPr txBox="1"/>
            <p:nvPr/>
          </p:nvSpPr>
          <p:spPr>
            <a:xfrm>
              <a:off x="3657481" y="3016906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PE</a:t>
              </a:r>
              <a:br>
                <a:rPr lang="en-US"/>
              </a:br>
              <a:r>
                <a:rPr lang="en-US"/>
                <a:t>27</a:t>
              </a:r>
            </a:p>
          </p:txBody>
        </p:sp>
        <p:sp>
          <p:nvSpPr>
            <p:cNvPr id="65" name="TextBox 138">
              <a:extLst>
                <a:ext uri="{FF2B5EF4-FFF2-40B4-BE49-F238E27FC236}">
                  <a16:creationId xmlns:a16="http://schemas.microsoft.com/office/drawing/2014/main" id="{19B34541-931B-4EFF-B5B8-C14D2763CFCE}"/>
                </a:ext>
              </a:extLst>
            </p:cNvPr>
            <p:cNvSpPr txBox="1"/>
            <p:nvPr/>
          </p:nvSpPr>
          <p:spPr>
            <a:xfrm>
              <a:off x="3461519" y="2553021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EC</a:t>
              </a:r>
              <a:br>
                <a:rPr lang="en-US"/>
              </a:br>
              <a:r>
                <a:rPr lang="en-US"/>
                <a:t>44</a:t>
              </a:r>
            </a:p>
          </p:txBody>
        </p:sp>
        <p:sp>
          <p:nvSpPr>
            <p:cNvPr id="66" name="TextBox 139">
              <a:extLst>
                <a:ext uri="{FF2B5EF4-FFF2-40B4-BE49-F238E27FC236}">
                  <a16:creationId xmlns:a16="http://schemas.microsoft.com/office/drawing/2014/main" id="{6BA6FEF3-9B1A-4E6B-A31C-A1A12CF5B35E}"/>
                </a:ext>
              </a:extLst>
            </p:cNvPr>
            <p:cNvSpPr txBox="1"/>
            <p:nvPr/>
          </p:nvSpPr>
          <p:spPr>
            <a:xfrm>
              <a:off x="3712550" y="2338359"/>
              <a:ext cx="481667" cy="21077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dirty="0"/>
                <a:t>CO</a:t>
              </a:r>
              <a:br>
                <a:rPr lang="en-US" dirty="0"/>
              </a:br>
              <a:r>
                <a:rPr lang="en-US" dirty="0"/>
                <a:t>32</a:t>
              </a:r>
            </a:p>
          </p:txBody>
        </p:sp>
        <p:sp>
          <p:nvSpPr>
            <p:cNvPr id="67" name="TextBox 140">
              <a:extLst>
                <a:ext uri="{FF2B5EF4-FFF2-40B4-BE49-F238E27FC236}">
                  <a16:creationId xmlns:a16="http://schemas.microsoft.com/office/drawing/2014/main" id="{27400689-6CA2-4838-93B2-E811310DC1C0}"/>
                </a:ext>
              </a:extLst>
            </p:cNvPr>
            <p:cNvSpPr txBox="1"/>
            <p:nvPr/>
          </p:nvSpPr>
          <p:spPr>
            <a:xfrm>
              <a:off x="4103353" y="2073555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VE</a:t>
              </a:r>
              <a:br>
                <a:rPr lang="en-US"/>
              </a:br>
              <a:r>
                <a:rPr lang="en-US"/>
                <a:t>57</a:t>
              </a:r>
            </a:p>
          </p:txBody>
        </p:sp>
        <p:sp>
          <p:nvSpPr>
            <p:cNvPr id="68" name="TextBox 141">
              <a:extLst>
                <a:ext uri="{FF2B5EF4-FFF2-40B4-BE49-F238E27FC236}">
                  <a16:creationId xmlns:a16="http://schemas.microsoft.com/office/drawing/2014/main" id="{2AC846F2-4C93-445B-A5E3-C81B10461E9D}"/>
                </a:ext>
              </a:extLst>
            </p:cNvPr>
            <p:cNvSpPr txBox="1"/>
            <p:nvPr/>
          </p:nvSpPr>
          <p:spPr>
            <a:xfrm>
              <a:off x="4445668" y="205701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GY</a:t>
              </a:r>
              <a:br>
                <a:rPr lang="en-US"/>
              </a:br>
              <a:r>
                <a:rPr lang="en-US"/>
                <a:t>49</a:t>
              </a:r>
            </a:p>
          </p:txBody>
        </p:sp>
        <p:sp>
          <p:nvSpPr>
            <p:cNvPr id="69" name="TextBox 142">
              <a:extLst>
                <a:ext uri="{FF2B5EF4-FFF2-40B4-BE49-F238E27FC236}">
                  <a16:creationId xmlns:a16="http://schemas.microsoft.com/office/drawing/2014/main" id="{393A71A5-D664-4E48-9E63-55F3CD99BD94}"/>
                </a:ext>
              </a:extLst>
            </p:cNvPr>
            <p:cNvSpPr txBox="1"/>
            <p:nvPr/>
          </p:nvSpPr>
          <p:spPr>
            <a:xfrm>
              <a:off x="4605667" y="2242976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SR</a:t>
              </a:r>
              <a:br>
                <a:rPr lang="en-US"/>
              </a:br>
              <a:r>
                <a:rPr lang="en-US"/>
                <a:t>52</a:t>
              </a:r>
            </a:p>
          </p:txBody>
        </p:sp>
        <p:sp>
          <p:nvSpPr>
            <p:cNvPr id="70" name="TextBox 143">
              <a:extLst>
                <a:ext uri="{FF2B5EF4-FFF2-40B4-BE49-F238E27FC236}">
                  <a16:creationId xmlns:a16="http://schemas.microsoft.com/office/drawing/2014/main" id="{77B596FC-D2F0-4F73-B84F-3BE9F7A49E20}"/>
                </a:ext>
              </a:extLst>
            </p:cNvPr>
            <p:cNvSpPr txBox="1"/>
            <p:nvPr/>
          </p:nvSpPr>
          <p:spPr>
            <a:xfrm>
              <a:off x="4818042" y="2147727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FR</a:t>
              </a:r>
              <a:br>
                <a:rPr lang="en-US"/>
              </a:br>
              <a:r>
                <a:rPr lang="en-US"/>
                <a:t>27</a:t>
              </a:r>
            </a:p>
          </p:txBody>
        </p:sp>
      </p:grpSp>
      <p:grpSp>
        <p:nvGrpSpPr>
          <p:cNvPr id="71" name="Group 19">
            <a:extLst>
              <a:ext uri="{FF2B5EF4-FFF2-40B4-BE49-F238E27FC236}">
                <a16:creationId xmlns:a16="http://schemas.microsoft.com/office/drawing/2014/main" id="{2F8121F1-241B-40BC-95C5-D045F964C2BD}"/>
              </a:ext>
            </a:extLst>
          </p:cNvPr>
          <p:cNvGrpSpPr>
            <a:grpSpLocks noChangeAspect="1"/>
          </p:cNvGrpSpPr>
          <p:nvPr/>
        </p:nvGrpSpPr>
        <p:grpSpPr>
          <a:xfrm>
            <a:off x="597777" y="2004224"/>
            <a:ext cx="1885786" cy="2207140"/>
            <a:chOff x="368156" y="2029185"/>
            <a:chExt cx="2100675" cy="2458644"/>
          </a:xfrm>
        </p:grpSpPr>
        <p:sp>
          <p:nvSpPr>
            <p:cNvPr id="72" name="TextBox 62">
              <a:extLst>
                <a:ext uri="{FF2B5EF4-FFF2-40B4-BE49-F238E27FC236}">
                  <a16:creationId xmlns:a16="http://schemas.microsoft.com/office/drawing/2014/main" id="{08E0BFA3-A447-474E-8EE3-A770BF9B6C35}"/>
                </a:ext>
              </a:extLst>
            </p:cNvPr>
            <p:cNvSpPr txBox="1"/>
            <p:nvPr/>
          </p:nvSpPr>
          <p:spPr>
            <a:xfrm>
              <a:off x="1987164" y="2852929"/>
              <a:ext cx="481667" cy="31516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72000" algn="ctr">
                <a:lnSpc>
                  <a:spcPts val="800"/>
                </a:lnSpc>
              </a:pPr>
              <a:r>
                <a:rPr lang="en-US" sz="900" b="1" kern="1200">
                  <a:solidFill>
                    <a:schemeClr val="dk1"/>
                  </a:solidFill>
                  <a:latin typeface="+mj-lt"/>
                  <a:ea typeface="+mn-ea"/>
                  <a:cs typeface="Calibri" panose="020F0502020204030204" pitchFamily="34" charset="0"/>
                </a:rPr>
                <a:t>BR</a:t>
              </a:r>
            </a:p>
            <a:p>
              <a:pPr marL="72000" algn="ctr">
                <a:lnSpc>
                  <a:spcPts val="800"/>
                </a:lnSpc>
              </a:pPr>
              <a:r>
                <a:rPr lang="en-US" sz="900" b="1" kern="1200">
                  <a:solidFill>
                    <a:schemeClr val="dk1"/>
                  </a:solidFill>
                  <a:latin typeface="+mj-lt"/>
                  <a:ea typeface="+mn-ea"/>
                  <a:cs typeface="Calibri" panose="020F0502020204030204" pitchFamily="34" charset="0"/>
                </a:rPr>
                <a:t>42</a:t>
              </a:r>
              <a:endParaRPr lang="en-US" sz="900" b="1"/>
            </a:p>
          </p:txBody>
        </p:sp>
        <p:sp>
          <p:nvSpPr>
            <p:cNvPr id="73" name="TextBox 76">
              <a:extLst>
                <a:ext uri="{FF2B5EF4-FFF2-40B4-BE49-F238E27FC236}">
                  <a16:creationId xmlns:a16="http://schemas.microsoft.com/office/drawing/2014/main" id="{61A9E0B0-4306-424E-9981-0475EAA2AD35}"/>
                </a:ext>
              </a:extLst>
            </p:cNvPr>
            <p:cNvSpPr txBox="1"/>
            <p:nvPr/>
          </p:nvSpPr>
          <p:spPr>
            <a:xfrm>
              <a:off x="1243649" y="4277058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dirty="0"/>
                <a:t>AR</a:t>
              </a:r>
            </a:p>
            <a:p>
              <a:pPr>
                <a:lnSpc>
                  <a:spcPts val="800"/>
                </a:lnSpc>
              </a:pPr>
              <a:r>
                <a:rPr lang="en-US" dirty="0"/>
                <a:t>55</a:t>
              </a:r>
            </a:p>
          </p:txBody>
        </p:sp>
        <p:sp>
          <p:nvSpPr>
            <p:cNvPr id="74" name="TextBox 80">
              <a:extLst>
                <a:ext uri="{FF2B5EF4-FFF2-40B4-BE49-F238E27FC236}">
                  <a16:creationId xmlns:a16="http://schemas.microsoft.com/office/drawing/2014/main" id="{119B79C7-19F7-4DCD-BE45-77AE9C2656E5}"/>
                </a:ext>
              </a:extLst>
            </p:cNvPr>
            <p:cNvSpPr txBox="1"/>
            <p:nvPr/>
          </p:nvSpPr>
          <p:spPr>
            <a:xfrm>
              <a:off x="951694" y="3759262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CL</a:t>
              </a:r>
            </a:p>
            <a:p>
              <a:pPr>
                <a:lnSpc>
                  <a:spcPts val="800"/>
                </a:lnSpc>
              </a:pPr>
              <a:r>
                <a:rPr lang="en-US"/>
                <a:t>30</a:t>
              </a:r>
            </a:p>
          </p:txBody>
        </p:sp>
        <p:sp>
          <p:nvSpPr>
            <p:cNvPr id="75" name="TextBox 144">
              <a:extLst>
                <a:ext uri="{FF2B5EF4-FFF2-40B4-BE49-F238E27FC236}">
                  <a16:creationId xmlns:a16="http://schemas.microsoft.com/office/drawing/2014/main" id="{F71453CA-AA7D-4A49-A926-768E6F9A92BC}"/>
                </a:ext>
              </a:extLst>
            </p:cNvPr>
            <p:cNvSpPr txBox="1"/>
            <p:nvPr/>
          </p:nvSpPr>
          <p:spPr>
            <a:xfrm>
              <a:off x="1456448" y="3610810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PY</a:t>
              </a:r>
              <a:br>
                <a:rPr lang="en-US"/>
              </a:br>
              <a:r>
                <a:rPr lang="en-US"/>
                <a:t>42</a:t>
              </a:r>
            </a:p>
          </p:txBody>
        </p:sp>
        <p:sp>
          <p:nvSpPr>
            <p:cNvPr id="76" name="TextBox 145">
              <a:extLst>
                <a:ext uri="{FF2B5EF4-FFF2-40B4-BE49-F238E27FC236}">
                  <a16:creationId xmlns:a16="http://schemas.microsoft.com/office/drawing/2014/main" id="{069B0F60-3297-41E9-B865-8FD629EBB062}"/>
                </a:ext>
              </a:extLst>
            </p:cNvPr>
            <p:cNvSpPr txBox="1"/>
            <p:nvPr/>
          </p:nvSpPr>
          <p:spPr>
            <a:xfrm>
              <a:off x="1221282" y="3335205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BO</a:t>
              </a:r>
              <a:br>
                <a:rPr lang="en-US"/>
              </a:br>
              <a:r>
                <a:rPr lang="en-US"/>
                <a:t>56</a:t>
              </a:r>
            </a:p>
          </p:txBody>
        </p:sp>
        <p:sp>
          <p:nvSpPr>
            <p:cNvPr id="77" name="TextBox 146">
              <a:extLst>
                <a:ext uri="{FF2B5EF4-FFF2-40B4-BE49-F238E27FC236}">
                  <a16:creationId xmlns:a16="http://schemas.microsoft.com/office/drawing/2014/main" id="{F857DF19-0859-4AB5-A263-B381C7276191}"/>
                </a:ext>
              </a:extLst>
            </p:cNvPr>
            <p:cNvSpPr txBox="1"/>
            <p:nvPr/>
          </p:nvSpPr>
          <p:spPr>
            <a:xfrm>
              <a:off x="1604264" y="4108544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UY</a:t>
              </a:r>
              <a:br>
                <a:rPr lang="en-US"/>
              </a:br>
              <a:r>
                <a:rPr lang="en-US"/>
                <a:t>22</a:t>
              </a:r>
            </a:p>
          </p:txBody>
        </p:sp>
        <p:sp>
          <p:nvSpPr>
            <p:cNvPr id="78" name="TextBox 147">
              <a:extLst>
                <a:ext uri="{FF2B5EF4-FFF2-40B4-BE49-F238E27FC236}">
                  <a16:creationId xmlns:a16="http://schemas.microsoft.com/office/drawing/2014/main" id="{1F180761-3E03-4652-9B2C-48C1D3431C2D}"/>
                </a:ext>
              </a:extLst>
            </p:cNvPr>
            <p:cNvSpPr txBox="1"/>
            <p:nvPr/>
          </p:nvSpPr>
          <p:spPr>
            <a:xfrm>
              <a:off x="656078" y="2989079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PE</a:t>
              </a:r>
              <a:br>
                <a:rPr lang="en-US"/>
              </a:br>
              <a:r>
                <a:rPr lang="en-US"/>
                <a:t>45</a:t>
              </a:r>
            </a:p>
          </p:txBody>
        </p:sp>
        <p:sp>
          <p:nvSpPr>
            <p:cNvPr id="79" name="TextBox 148">
              <a:extLst>
                <a:ext uri="{FF2B5EF4-FFF2-40B4-BE49-F238E27FC236}">
                  <a16:creationId xmlns:a16="http://schemas.microsoft.com/office/drawing/2014/main" id="{6CFC206D-53A1-4C0B-A112-181AC8738036}"/>
                </a:ext>
              </a:extLst>
            </p:cNvPr>
            <p:cNvSpPr txBox="1"/>
            <p:nvPr/>
          </p:nvSpPr>
          <p:spPr>
            <a:xfrm>
              <a:off x="368156" y="2525194"/>
              <a:ext cx="481666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dirty="0"/>
                <a:t>EC</a:t>
              </a:r>
              <a:br>
                <a:rPr lang="en-US" dirty="0"/>
              </a:br>
              <a:r>
                <a:rPr lang="en-US" dirty="0"/>
                <a:t>48</a:t>
              </a:r>
            </a:p>
          </p:txBody>
        </p:sp>
        <p:sp>
          <p:nvSpPr>
            <p:cNvPr id="80" name="TextBox 149">
              <a:extLst>
                <a:ext uri="{FF2B5EF4-FFF2-40B4-BE49-F238E27FC236}">
                  <a16:creationId xmlns:a16="http://schemas.microsoft.com/office/drawing/2014/main" id="{349F6240-375B-4AA5-B66A-F73ABB069001}"/>
                </a:ext>
              </a:extLst>
            </p:cNvPr>
            <p:cNvSpPr txBox="1"/>
            <p:nvPr/>
          </p:nvSpPr>
          <p:spPr>
            <a:xfrm>
              <a:off x="503690" y="2245241"/>
              <a:ext cx="481666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 dirty="0"/>
                <a:t>CO</a:t>
              </a:r>
              <a:br>
                <a:rPr lang="en-US" dirty="0"/>
              </a:br>
              <a:r>
                <a:rPr lang="en-US" dirty="0"/>
                <a:t>53</a:t>
              </a:r>
            </a:p>
          </p:txBody>
        </p:sp>
        <p:sp>
          <p:nvSpPr>
            <p:cNvPr id="81" name="TextBox 150">
              <a:extLst>
                <a:ext uri="{FF2B5EF4-FFF2-40B4-BE49-F238E27FC236}">
                  <a16:creationId xmlns:a16="http://schemas.microsoft.com/office/drawing/2014/main" id="{328300EA-2964-467C-8762-DEA7253FEC1F}"/>
                </a:ext>
              </a:extLst>
            </p:cNvPr>
            <p:cNvSpPr txBox="1"/>
            <p:nvPr/>
          </p:nvSpPr>
          <p:spPr>
            <a:xfrm>
              <a:off x="1101950" y="2045728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VE</a:t>
              </a:r>
              <a:br>
                <a:rPr lang="en-US"/>
              </a:br>
              <a:r>
                <a:rPr lang="en-US"/>
                <a:t>76</a:t>
              </a:r>
            </a:p>
          </p:txBody>
        </p:sp>
        <p:sp>
          <p:nvSpPr>
            <p:cNvPr id="82" name="TextBox 151">
              <a:extLst>
                <a:ext uri="{FF2B5EF4-FFF2-40B4-BE49-F238E27FC236}">
                  <a16:creationId xmlns:a16="http://schemas.microsoft.com/office/drawing/2014/main" id="{94F1FF40-AD95-4A4A-A945-4AFA9B32101F}"/>
                </a:ext>
              </a:extLst>
            </p:cNvPr>
            <p:cNvSpPr txBox="1"/>
            <p:nvPr/>
          </p:nvSpPr>
          <p:spPr>
            <a:xfrm>
              <a:off x="1444265" y="2029185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GY</a:t>
              </a:r>
              <a:br>
                <a:rPr lang="en-US"/>
              </a:br>
              <a:r>
                <a:rPr lang="en-US"/>
                <a:t>50</a:t>
              </a:r>
            </a:p>
          </p:txBody>
        </p:sp>
        <p:sp>
          <p:nvSpPr>
            <p:cNvPr id="83" name="TextBox 152">
              <a:extLst>
                <a:ext uri="{FF2B5EF4-FFF2-40B4-BE49-F238E27FC236}">
                  <a16:creationId xmlns:a16="http://schemas.microsoft.com/office/drawing/2014/main" id="{9A7D0D4A-171D-4D9C-A027-00CA97A06CC4}"/>
                </a:ext>
              </a:extLst>
            </p:cNvPr>
            <p:cNvSpPr txBox="1"/>
            <p:nvPr/>
          </p:nvSpPr>
          <p:spPr>
            <a:xfrm>
              <a:off x="1604264" y="2215149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SR</a:t>
              </a:r>
              <a:br>
                <a:rPr lang="en-US"/>
              </a:br>
              <a:r>
                <a:rPr lang="en-US"/>
                <a:t>49</a:t>
              </a:r>
            </a:p>
          </p:txBody>
        </p:sp>
        <p:sp>
          <p:nvSpPr>
            <p:cNvPr id="84" name="TextBox 153">
              <a:extLst>
                <a:ext uri="{FF2B5EF4-FFF2-40B4-BE49-F238E27FC236}">
                  <a16:creationId xmlns:a16="http://schemas.microsoft.com/office/drawing/2014/main" id="{B0468622-9255-4D04-9C60-84AB386D62CF}"/>
                </a:ext>
              </a:extLst>
            </p:cNvPr>
            <p:cNvSpPr txBox="1"/>
            <p:nvPr/>
          </p:nvSpPr>
          <p:spPr>
            <a:xfrm>
              <a:off x="1816639" y="2119900"/>
              <a:ext cx="481667" cy="21077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72000" algn="ctr">
                <a:defRPr sz="900" b="1">
                  <a:solidFill>
                    <a:schemeClr val="dk1"/>
                  </a:solidFill>
                  <a:latin typeface="+mj-lt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ts val="800"/>
                </a:lnSpc>
              </a:pPr>
              <a:r>
                <a:rPr lang="en-US"/>
                <a:t>FR</a:t>
              </a:r>
              <a:br>
                <a:rPr lang="en-US"/>
              </a:br>
              <a:r>
                <a:rPr lang="en-US"/>
                <a:t>18</a:t>
              </a:r>
            </a:p>
          </p:txBody>
        </p:sp>
      </p:grpSp>
      <p:graphicFrame>
        <p:nvGraphicFramePr>
          <p:cNvPr id="93" name="Table 28">
            <a:extLst>
              <a:ext uri="{FF2B5EF4-FFF2-40B4-BE49-F238E27FC236}">
                <a16:creationId xmlns:a16="http://schemas.microsoft.com/office/drawing/2014/main" id="{C7A767C6-6A16-425A-B853-C26CCEB69B4E}"/>
              </a:ext>
            </a:extLst>
          </p:cNvPr>
          <p:cNvGraphicFramePr>
            <a:graphicFrameLocks noGrp="1"/>
          </p:cNvGraphicFramePr>
          <p:nvPr/>
        </p:nvGraphicFramePr>
        <p:xfrm>
          <a:off x="7818764" y="6234059"/>
          <a:ext cx="3891472" cy="213360"/>
        </p:xfrm>
        <a:graphic>
          <a:graphicData uri="http://schemas.openxmlformats.org/drawingml/2006/table">
            <a:tbl>
              <a:tblPr/>
              <a:tblGrid>
                <a:gridCol w="972868">
                  <a:extLst>
                    <a:ext uri="{9D8B030D-6E8A-4147-A177-3AD203B41FA5}">
                      <a16:colId xmlns:a16="http://schemas.microsoft.com/office/drawing/2014/main" val="2142029341"/>
                    </a:ext>
                  </a:extLst>
                </a:gridCol>
                <a:gridCol w="972868">
                  <a:extLst>
                    <a:ext uri="{9D8B030D-6E8A-4147-A177-3AD203B41FA5}">
                      <a16:colId xmlns:a16="http://schemas.microsoft.com/office/drawing/2014/main" val="3156716203"/>
                    </a:ext>
                  </a:extLst>
                </a:gridCol>
                <a:gridCol w="972868">
                  <a:extLst>
                    <a:ext uri="{9D8B030D-6E8A-4147-A177-3AD203B41FA5}">
                      <a16:colId xmlns:a16="http://schemas.microsoft.com/office/drawing/2014/main" val="1264843313"/>
                    </a:ext>
                  </a:extLst>
                </a:gridCol>
                <a:gridCol w="972868">
                  <a:extLst>
                    <a:ext uri="{9D8B030D-6E8A-4147-A177-3AD203B41FA5}">
                      <a16:colId xmlns:a16="http://schemas.microsoft.com/office/drawing/2014/main" val="535880969"/>
                    </a:ext>
                  </a:extLst>
                </a:gridCol>
              </a:tblGrid>
              <a:tr h="126808">
                <a:tc>
                  <a:txBody>
                    <a:bodyPr/>
                    <a:lstStyle/>
                    <a:p>
                      <a:pPr marL="0" marR="0" lvl="0" indent="0" algn="ctr" defTabSz="8727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Good performance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27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Average performance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27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Some limitation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27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Low performance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885901"/>
                  </a:ext>
                </a:extLst>
              </a:tr>
            </a:tbl>
          </a:graphicData>
        </a:graphic>
      </p:graphicFrame>
      <p:grpSp>
        <p:nvGrpSpPr>
          <p:cNvPr id="94" name="Group 9">
            <a:extLst>
              <a:ext uri="{FF2B5EF4-FFF2-40B4-BE49-F238E27FC236}">
                <a16:creationId xmlns:a16="http://schemas.microsoft.com/office/drawing/2014/main" id="{B6FA3ADD-DE4F-4CA3-B6A4-3D95E80788D2}"/>
              </a:ext>
            </a:extLst>
          </p:cNvPr>
          <p:cNvGrpSpPr/>
          <p:nvPr/>
        </p:nvGrpSpPr>
        <p:grpSpPr>
          <a:xfrm>
            <a:off x="477838" y="5560635"/>
            <a:ext cx="2592388" cy="125808"/>
            <a:chOff x="477838" y="6074967"/>
            <a:chExt cx="2592388" cy="125808"/>
          </a:xfrm>
        </p:grpSpPr>
        <p:sp>
          <p:nvSpPr>
            <p:cNvPr id="95" name="Rectangle 29">
              <a:extLst>
                <a:ext uri="{FF2B5EF4-FFF2-40B4-BE49-F238E27FC236}">
                  <a16:creationId xmlns:a16="http://schemas.microsoft.com/office/drawing/2014/main" id="{101F9DA6-40C7-4E63-B93D-A2CC925AAFE3}"/>
                </a:ext>
              </a:extLst>
            </p:cNvPr>
            <p:cNvSpPr/>
            <p:nvPr/>
          </p:nvSpPr>
          <p:spPr>
            <a:xfrm>
              <a:off x="477838" y="6074967"/>
              <a:ext cx="2592388" cy="125808"/>
            </a:xfrm>
            <a:prstGeom prst="rect">
              <a:avLst/>
            </a:prstGeom>
            <a:gradFill flip="none" rotWithShape="1">
              <a:gsLst>
                <a:gs pos="0">
                  <a:srgbClr val="F8696B"/>
                </a:gs>
                <a:gs pos="78000">
                  <a:srgbClr val="FFEF79"/>
                </a:gs>
                <a:gs pos="33000">
                  <a:srgbClr val="FCC47C"/>
                </a:gs>
                <a:gs pos="100000">
                  <a:srgbClr val="83C77D"/>
                </a:gs>
              </a:gsLst>
              <a:lin ang="108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96" name="TextBox 8">
              <a:extLst>
                <a:ext uri="{FF2B5EF4-FFF2-40B4-BE49-F238E27FC236}">
                  <a16:creationId xmlns:a16="http://schemas.microsoft.com/office/drawing/2014/main" id="{2CA4A9FE-FDDD-449B-8C38-A2D49333A853}"/>
                </a:ext>
              </a:extLst>
            </p:cNvPr>
            <p:cNvSpPr txBox="1"/>
            <p:nvPr/>
          </p:nvSpPr>
          <p:spPr>
            <a:xfrm>
              <a:off x="500154" y="6077664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10.6</a:t>
              </a:r>
            </a:p>
          </p:txBody>
        </p:sp>
        <p:sp>
          <p:nvSpPr>
            <p:cNvPr id="97" name="TextBox 33">
              <a:extLst>
                <a:ext uri="{FF2B5EF4-FFF2-40B4-BE49-F238E27FC236}">
                  <a16:creationId xmlns:a16="http://schemas.microsoft.com/office/drawing/2014/main" id="{0C4E96CF-791F-4E92-9210-B4D4D927AE04}"/>
                </a:ext>
              </a:extLst>
            </p:cNvPr>
            <p:cNvSpPr txBox="1"/>
            <p:nvPr/>
          </p:nvSpPr>
          <p:spPr>
            <a:xfrm>
              <a:off x="2757652" y="6074967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92.5</a:t>
              </a:r>
            </a:p>
          </p:txBody>
        </p:sp>
      </p:grpSp>
      <p:grpSp>
        <p:nvGrpSpPr>
          <p:cNvPr id="98" name="Group 34">
            <a:extLst>
              <a:ext uri="{FF2B5EF4-FFF2-40B4-BE49-F238E27FC236}">
                <a16:creationId xmlns:a16="http://schemas.microsoft.com/office/drawing/2014/main" id="{3264E843-90D9-4C40-B2FB-C6DBFC95E50A}"/>
              </a:ext>
            </a:extLst>
          </p:cNvPr>
          <p:cNvGrpSpPr/>
          <p:nvPr/>
        </p:nvGrpSpPr>
        <p:grpSpPr>
          <a:xfrm>
            <a:off x="3357563" y="5560635"/>
            <a:ext cx="2592388" cy="125808"/>
            <a:chOff x="477838" y="6074967"/>
            <a:chExt cx="2592388" cy="125808"/>
          </a:xfrm>
        </p:grpSpPr>
        <p:sp>
          <p:nvSpPr>
            <p:cNvPr id="99" name="Rectangle 35">
              <a:extLst>
                <a:ext uri="{FF2B5EF4-FFF2-40B4-BE49-F238E27FC236}">
                  <a16:creationId xmlns:a16="http://schemas.microsoft.com/office/drawing/2014/main" id="{FD9A1D12-EB57-4AD0-BDD3-01546EF2B83B}"/>
                </a:ext>
              </a:extLst>
            </p:cNvPr>
            <p:cNvSpPr/>
            <p:nvPr/>
          </p:nvSpPr>
          <p:spPr>
            <a:xfrm>
              <a:off x="477838" y="6074967"/>
              <a:ext cx="2592388" cy="125808"/>
            </a:xfrm>
            <a:prstGeom prst="rect">
              <a:avLst/>
            </a:prstGeom>
            <a:gradFill flip="none" rotWithShape="1">
              <a:gsLst>
                <a:gs pos="0">
                  <a:srgbClr val="F8696B"/>
                </a:gs>
                <a:gs pos="70000">
                  <a:srgbClr val="FFEF79"/>
                </a:gs>
                <a:gs pos="33000">
                  <a:srgbClr val="FCC47C"/>
                </a:gs>
                <a:gs pos="100000">
                  <a:srgbClr val="83C77D"/>
                </a:gs>
              </a:gsLst>
              <a:lin ang="108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00" name="TextBox 36">
              <a:extLst>
                <a:ext uri="{FF2B5EF4-FFF2-40B4-BE49-F238E27FC236}">
                  <a16:creationId xmlns:a16="http://schemas.microsoft.com/office/drawing/2014/main" id="{D3411BF7-46EA-4486-95B8-21555E1490A2}"/>
                </a:ext>
              </a:extLst>
            </p:cNvPr>
            <p:cNvSpPr txBox="1"/>
            <p:nvPr/>
          </p:nvSpPr>
          <p:spPr>
            <a:xfrm>
              <a:off x="500154" y="6077664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15.5</a:t>
              </a:r>
            </a:p>
          </p:txBody>
        </p:sp>
        <p:sp>
          <p:nvSpPr>
            <p:cNvPr id="101" name="TextBox 37">
              <a:extLst>
                <a:ext uri="{FF2B5EF4-FFF2-40B4-BE49-F238E27FC236}">
                  <a16:creationId xmlns:a16="http://schemas.microsoft.com/office/drawing/2014/main" id="{2F725A6C-1DB6-4F8C-9B19-DF706DDD557C}"/>
                </a:ext>
              </a:extLst>
            </p:cNvPr>
            <p:cNvSpPr txBox="1"/>
            <p:nvPr/>
          </p:nvSpPr>
          <p:spPr>
            <a:xfrm>
              <a:off x="2757652" y="6074967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70.7</a:t>
              </a:r>
            </a:p>
          </p:txBody>
        </p:sp>
      </p:grpSp>
      <p:grpSp>
        <p:nvGrpSpPr>
          <p:cNvPr id="102" name="Group 38">
            <a:extLst>
              <a:ext uri="{FF2B5EF4-FFF2-40B4-BE49-F238E27FC236}">
                <a16:creationId xmlns:a16="http://schemas.microsoft.com/office/drawing/2014/main" id="{AAC3879C-AB14-490C-89E7-FA19B19B15DA}"/>
              </a:ext>
            </a:extLst>
          </p:cNvPr>
          <p:cNvGrpSpPr/>
          <p:nvPr/>
        </p:nvGrpSpPr>
        <p:grpSpPr>
          <a:xfrm>
            <a:off x="6243061" y="5560635"/>
            <a:ext cx="2592388" cy="125808"/>
            <a:chOff x="477838" y="6074967"/>
            <a:chExt cx="2592388" cy="125808"/>
          </a:xfrm>
        </p:grpSpPr>
        <p:sp>
          <p:nvSpPr>
            <p:cNvPr id="103" name="Rectangle 39">
              <a:extLst>
                <a:ext uri="{FF2B5EF4-FFF2-40B4-BE49-F238E27FC236}">
                  <a16:creationId xmlns:a16="http://schemas.microsoft.com/office/drawing/2014/main" id="{008B7858-53B5-4EC3-92F3-7FDF35487460}"/>
                </a:ext>
              </a:extLst>
            </p:cNvPr>
            <p:cNvSpPr/>
            <p:nvPr/>
          </p:nvSpPr>
          <p:spPr>
            <a:xfrm>
              <a:off x="477838" y="6074967"/>
              <a:ext cx="2592388" cy="125808"/>
            </a:xfrm>
            <a:prstGeom prst="rect">
              <a:avLst/>
            </a:prstGeom>
            <a:gradFill flip="none" rotWithShape="1">
              <a:gsLst>
                <a:gs pos="0">
                  <a:srgbClr val="F8696B"/>
                </a:gs>
                <a:gs pos="70000">
                  <a:srgbClr val="FFEF79"/>
                </a:gs>
                <a:gs pos="33000">
                  <a:srgbClr val="FCC47C"/>
                </a:gs>
                <a:gs pos="100000">
                  <a:srgbClr val="83C77D"/>
                </a:gs>
              </a:gsLst>
              <a:lin ang="108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04" name="TextBox 40">
              <a:extLst>
                <a:ext uri="{FF2B5EF4-FFF2-40B4-BE49-F238E27FC236}">
                  <a16:creationId xmlns:a16="http://schemas.microsoft.com/office/drawing/2014/main" id="{DD41DDC7-58CA-48AD-AA14-11E51A058632}"/>
                </a:ext>
              </a:extLst>
            </p:cNvPr>
            <p:cNvSpPr txBox="1"/>
            <p:nvPr/>
          </p:nvSpPr>
          <p:spPr>
            <a:xfrm>
              <a:off x="500154" y="6077664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1.6</a:t>
              </a:r>
            </a:p>
          </p:txBody>
        </p:sp>
        <p:sp>
          <p:nvSpPr>
            <p:cNvPr id="105" name="TextBox 41">
              <a:extLst>
                <a:ext uri="{FF2B5EF4-FFF2-40B4-BE49-F238E27FC236}">
                  <a16:creationId xmlns:a16="http://schemas.microsoft.com/office/drawing/2014/main" id="{53F89EBF-6908-4F52-931B-B37566F05AC0}"/>
                </a:ext>
              </a:extLst>
            </p:cNvPr>
            <p:cNvSpPr txBox="1"/>
            <p:nvPr/>
          </p:nvSpPr>
          <p:spPr>
            <a:xfrm>
              <a:off x="2757652" y="6074967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8.6</a:t>
              </a:r>
            </a:p>
          </p:txBody>
        </p:sp>
      </p:grpSp>
      <p:grpSp>
        <p:nvGrpSpPr>
          <p:cNvPr id="106" name="Group 42">
            <a:extLst>
              <a:ext uri="{FF2B5EF4-FFF2-40B4-BE49-F238E27FC236}">
                <a16:creationId xmlns:a16="http://schemas.microsoft.com/office/drawing/2014/main" id="{45EA77BD-3B46-4E72-83C6-1B3ABC4325BB}"/>
              </a:ext>
            </a:extLst>
          </p:cNvPr>
          <p:cNvGrpSpPr/>
          <p:nvPr/>
        </p:nvGrpSpPr>
        <p:grpSpPr>
          <a:xfrm>
            <a:off x="9117848" y="5560635"/>
            <a:ext cx="2592388" cy="125808"/>
            <a:chOff x="477838" y="6074967"/>
            <a:chExt cx="2592388" cy="125808"/>
          </a:xfrm>
        </p:grpSpPr>
        <p:sp>
          <p:nvSpPr>
            <p:cNvPr id="107" name="Rectangle 43">
              <a:extLst>
                <a:ext uri="{FF2B5EF4-FFF2-40B4-BE49-F238E27FC236}">
                  <a16:creationId xmlns:a16="http://schemas.microsoft.com/office/drawing/2014/main" id="{E26DA5FB-0588-45CF-968B-06293B65A7F3}"/>
                </a:ext>
              </a:extLst>
            </p:cNvPr>
            <p:cNvSpPr/>
            <p:nvPr/>
          </p:nvSpPr>
          <p:spPr>
            <a:xfrm>
              <a:off x="477838" y="6074967"/>
              <a:ext cx="2592388" cy="125808"/>
            </a:xfrm>
            <a:prstGeom prst="rect">
              <a:avLst/>
            </a:prstGeom>
            <a:gradFill flip="none" rotWithShape="1">
              <a:gsLst>
                <a:gs pos="0">
                  <a:srgbClr val="F8696B"/>
                </a:gs>
                <a:gs pos="70000">
                  <a:srgbClr val="FFEF79"/>
                </a:gs>
                <a:gs pos="33000">
                  <a:srgbClr val="FCC47C"/>
                </a:gs>
                <a:gs pos="100000">
                  <a:srgbClr val="83C77D"/>
                </a:gs>
              </a:gsLst>
              <a:lin ang="108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08" name="TextBox 44">
              <a:extLst>
                <a:ext uri="{FF2B5EF4-FFF2-40B4-BE49-F238E27FC236}">
                  <a16:creationId xmlns:a16="http://schemas.microsoft.com/office/drawing/2014/main" id="{B19A4857-BB9B-414E-88D7-AEEBA0B93220}"/>
                </a:ext>
              </a:extLst>
            </p:cNvPr>
            <p:cNvSpPr txBox="1"/>
            <p:nvPr/>
          </p:nvSpPr>
          <p:spPr>
            <a:xfrm>
              <a:off x="500154" y="6077664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88</a:t>
              </a:r>
            </a:p>
          </p:txBody>
        </p:sp>
        <p:sp>
          <p:nvSpPr>
            <p:cNvPr id="109" name="TextBox 45">
              <a:extLst>
                <a:ext uri="{FF2B5EF4-FFF2-40B4-BE49-F238E27FC236}">
                  <a16:creationId xmlns:a16="http://schemas.microsoft.com/office/drawing/2014/main" id="{C6773708-B7D8-4D21-AB27-A43D75CB2886}"/>
                </a:ext>
              </a:extLst>
            </p:cNvPr>
            <p:cNvSpPr txBox="1"/>
            <p:nvPr/>
          </p:nvSpPr>
          <p:spPr>
            <a:xfrm>
              <a:off x="2757652" y="6074967"/>
              <a:ext cx="290223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80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110" name="TextBox 47">
            <a:extLst>
              <a:ext uri="{FF2B5EF4-FFF2-40B4-BE49-F238E27FC236}">
                <a16:creationId xmlns:a16="http://schemas.microsoft.com/office/drawing/2014/main" id="{544D94F5-9FAC-4EFF-A319-32455A14F9D9}"/>
              </a:ext>
            </a:extLst>
          </p:cNvPr>
          <p:cNvSpPr txBox="1"/>
          <p:nvPr/>
        </p:nvSpPr>
        <p:spPr>
          <a:xfrm>
            <a:off x="497590" y="5690933"/>
            <a:ext cx="420582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/>
              <a:t>Iceland</a:t>
            </a:r>
          </a:p>
        </p:txBody>
      </p:sp>
      <p:sp>
        <p:nvSpPr>
          <p:cNvPr id="111" name="TextBox 48">
            <a:extLst>
              <a:ext uri="{FF2B5EF4-FFF2-40B4-BE49-F238E27FC236}">
                <a16:creationId xmlns:a16="http://schemas.microsoft.com/office/drawing/2014/main" id="{164CBDE3-20F8-44C0-8C9A-A64D547A8071}"/>
              </a:ext>
            </a:extLst>
          </p:cNvPr>
          <p:cNvSpPr txBox="1"/>
          <p:nvPr/>
        </p:nvSpPr>
        <p:spPr>
          <a:xfrm>
            <a:off x="2631479" y="5690933"/>
            <a:ext cx="420582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800"/>
              <a:t>Syria</a:t>
            </a:r>
          </a:p>
        </p:txBody>
      </p:sp>
      <p:sp>
        <p:nvSpPr>
          <p:cNvPr id="112" name="TextBox 49">
            <a:extLst>
              <a:ext uri="{FF2B5EF4-FFF2-40B4-BE49-F238E27FC236}">
                <a16:creationId xmlns:a16="http://schemas.microsoft.com/office/drawing/2014/main" id="{AD521051-6714-4C9C-9B3D-D518EDDB3F24}"/>
              </a:ext>
            </a:extLst>
          </p:cNvPr>
          <p:cNvSpPr txBox="1"/>
          <p:nvPr/>
        </p:nvSpPr>
        <p:spPr>
          <a:xfrm>
            <a:off x="3378902" y="5690934"/>
            <a:ext cx="1263180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South Korea</a:t>
            </a:r>
          </a:p>
        </p:txBody>
      </p:sp>
      <p:sp>
        <p:nvSpPr>
          <p:cNvPr id="113" name="TextBox 50">
            <a:extLst>
              <a:ext uri="{FF2B5EF4-FFF2-40B4-BE49-F238E27FC236}">
                <a16:creationId xmlns:a16="http://schemas.microsoft.com/office/drawing/2014/main" id="{27CE3CD0-4342-4824-B18B-F7351734823A}"/>
              </a:ext>
            </a:extLst>
          </p:cNvPr>
          <p:cNvSpPr txBox="1"/>
          <p:nvPr/>
        </p:nvSpPr>
        <p:spPr>
          <a:xfrm>
            <a:off x="5291453" y="5690933"/>
            <a:ext cx="641920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800" dirty="0"/>
              <a:t>Zambia</a:t>
            </a:r>
          </a:p>
        </p:txBody>
      </p:sp>
      <p:sp>
        <p:nvSpPr>
          <p:cNvPr id="114" name="TextBox 51">
            <a:extLst>
              <a:ext uri="{FF2B5EF4-FFF2-40B4-BE49-F238E27FC236}">
                <a16:creationId xmlns:a16="http://schemas.microsoft.com/office/drawing/2014/main" id="{9F88EFBA-92C3-4720-8CB6-96E3607B0682}"/>
              </a:ext>
            </a:extLst>
          </p:cNvPr>
          <p:cNvSpPr txBox="1"/>
          <p:nvPr/>
        </p:nvSpPr>
        <p:spPr>
          <a:xfrm>
            <a:off x="6261406" y="5690933"/>
            <a:ext cx="2149275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Iceland/Norway/New Zealand</a:t>
            </a:r>
          </a:p>
        </p:txBody>
      </p:sp>
      <p:sp>
        <p:nvSpPr>
          <p:cNvPr id="115" name="TextBox 52">
            <a:extLst>
              <a:ext uri="{FF2B5EF4-FFF2-40B4-BE49-F238E27FC236}">
                <a16:creationId xmlns:a16="http://schemas.microsoft.com/office/drawing/2014/main" id="{712E9BE7-FFD7-4B1F-BBE2-DF67C6040CC6}"/>
              </a:ext>
            </a:extLst>
          </p:cNvPr>
          <p:cNvSpPr txBox="1"/>
          <p:nvPr/>
        </p:nvSpPr>
        <p:spPr>
          <a:xfrm>
            <a:off x="8173958" y="5690933"/>
            <a:ext cx="641920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800"/>
              <a:t>Yemen</a:t>
            </a:r>
          </a:p>
        </p:txBody>
      </p:sp>
      <p:sp>
        <p:nvSpPr>
          <p:cNvPr id="116" name="TextBox 53">
            <a:extLst>
              <a:ext uri="{FF2B5EF4-FFF2-40B4-BE49-F238E27FC236}">
                <a16:creationId xmlns:a16="http://schemas.microsoft.com/office/drawing/2014/main" id="{ACF20A94-314F-4168-B91C-7CBF518F12A5}"/>
              </a:ext>
            </a:extLst>
          </p:cNvPr>
          <p:cNvSpPr txBox="1"/>
          <p:nvPr/>
        </p:nvSpPr>
        <p:spPr>
          <a:xfrm>
            <a:off x="9137158" y="5690933"/>
            <a:ext cx="1784757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Denmark/Finland/New Zealand</a:t>
            </a:r>
          </a:p>
        </p:txBody>
      </p:sp>
      <p:sp>
        <p:nvSpPr>
          <p:cNvPr id="117" name="TextBox 54">
            <a:extLst>
              <a:ext uri="{FF2B5EF4-FFF2-40B4-BE49-F238E27FC236}">
                <a16:creationId xmlns:a16="http://schemas.microsoft.com/office/drawing/2014/main" id="{46C22B88-06BE-4711-932A-41AC63BFEE9D}"/>
              </a:ext>
            </a:extLst>
          </p:cNvPr>
          <p:cNvSpPr txBox="1"/>
          <p:nvPr/>
        </p:nvSpPr>
        <p:spPr>
          <a:xfrm>
            <a:off x="11049711" y="5690933"/>
            <a:ext cx="641920" cy="1231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800"/>
              <a:t>South Sudan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655AF662-8961-4D51-9841-555AC82DB9F1}"/>
              </a:ext>
            </a:extLst>
          </p:cNvPr>
          <p:cNvSpPr txBox="1"/>
          <p:nvPr/>
        </p:nvSpPr>
        <p:spPr>
          <a:xfrm>
            <a:off x="489133" y="5852397"/>
            <a:ext cx="2582680" cy="373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i="1" dirty="0"/>
              <a:t>The Political Risk Index measures policy uncertainty  and/or the possibility of large shifts in political conditions, may include upsets in corporate/industry regulations.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6D310EA8-04C1-47F7-9294-96C1029F4484}"/>
              </a:ext>
            </a:extLst>
          </p:cNvPr>
          <p:cNvSpPr txBox="1"/>
          <p:nvPr/>
        </p:nvSpPr>
        <p:spPr>
          <a:xfrm>
            <a:off x="3370048" y="5852397"/>
            <a:ext cx="2582680" cy="373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i="1" dirty="0"/>
              <a:t>The Economic Risk Index measures the likelihood that macroeconomic conditions may affect an investment or a company’s prospects domestically or abroad. </a:t>
            </a:r>
          </a:p>
          <a:p>
            <a:pPr>
              <a:spcAft>
                <a:spcPts val="600"/>
              </a:spcAft>
            </a:pPr>
            <a:endParaRPr lang="en-US" sz="800" i="1" dirty="0"/>
          </a:p>
        </p:txBody>
      </p:sp>
      <p:sp>
        <p:nvSpPr>
          <p:cNvPr id="124" name="TextBox 60">
            <a:extLst>
              <a:ext uri="{FF2B5EF4-FFF2-40B4-BE49-F238E27FC236}">
                <a16:creationId xmlns:a16="http://schemas.microsoft.com/office/drawing/2014/main" id="{3D55CF13-8609-4993-A25A-41A77D50C085}"/>
              </a:ext>
            </a:extLst>
          </p:cNvPr>
          <p:cNvSpPr txBox="1"/>
          <p:nvPr/>
        </p:nvSpPr>
        <p:spPr>
          <a:xfrm>
            <a:off x="6250963" y="5852397"/>
            <a:ext cx="2582680" cy="373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i="1"/>
              <a:t>The Legal and Regulatory Risk Index measures the stability of a country’s regulatory environment and the quality of legal protections.</a:t>
            </a:r>
          </a:p>
        </p:txBody>
      </p:sp>
      <p:sp>
        <p:nvSpPr>
          <p:cNvPr id="125" name="TextBox 61">
            <a:extLst>
              <a:ext uri="{FF2B5EF4-FFF2-40B4-BE49-F238E27FC236}">
                <a16:creationId xmlns:a16="http://schemas.microsoft.com/office/drawing/2014/main" id="{9AE097C7-E281-4517-8DAB-08191BC84040}"/>
              </a:ext>
            </a:extLst>
          </p:cNvPr>
          <p:cNvSpPr txBox="1"/>
          <p:nvPr/>
        </p:nvSpPr>
        <p:spPr>
          <a:xfrm>
            <a:off x="9131878" y="5852397"/>
            <a:ext cx="2582680" cy="373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i="1"/>
              <a:t>The Corruption Perception Index ranks 180 countries and territories by their perceived levels of public sector corruption.</a:t>
            </a:r>
          </a:p>
        </p:txBody>
      </p:sp>
      <p:sp>
        <p:nvSpPr>
          <p:cNvPr id="126" name="TextBox 199">
            <a:extLst>
              <a:ext uri="{FF2B5EF4-FFF2-40B4-BE49-F238E27FC236}">
                <a16:creationId xmlns:a16="http://schemas.microsoft.com/office/drawing/2014/main" id="{111022A7-C0DC-4200-9D20-B6C4C73E4114}"/>
              </a:ext>
            </a:extLst>
          </p:cNvPr>
          <p:cNvSpPr txBox="1"/>
          <p:nvPr/>
        </p:nvSpPr>
        <p:spPr>
          <a:xfrm>
            <a:off x="482842" y="4934804"/>
            <a:ext cx="2592389" cy="6169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</a:schemeClr>
            </a:solidFill>
          </a:ln>
        </p:spPr>
        <p:txBody>
          <a:bodyPr wrap="square" lIns="14400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53585F"/>
                </a:solidFill>
                <a:latin typeface="Gotham Bold" pitchFamily="50" charset="0"/>
              </a:rPr>
              <a:t>Riesgo Político</a:t>
            </a:r>
          </a:p>
        </p:txBody>
      </p:sp>
      <p:sp>
        <p:nvSpPr>
          <p:cNvPr id="127" name="TextBox 200">
            <a:extLst>
              <a:ext uri="{FF2B5EF4-FFF2-40B4-BE49-F238E27FC236}">
                <a16:creationId xmlns:a16="http://schemas.microsoft.com/office/drawing/2014/main" id="{256CD2B1-C1E3-4001-851F-DEFA7B166BA1}"/>
              </a:ext>
            </a:extLst>
          </p:cNvPr>
          <p:cNvSpPr txBox="1"/>
          <p:nvPr/>
        </p:nvSpPr>
        <p:spPr>
          <a:xfrm>
            <a:off x="3370048" y="4933772"/>
            <a:ext cx="2582680" cy="6112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</a:schemeClr>
            </a:solidFill>
          </a:ln>
        </p:spPr>
        <p:txBody>
          <a:bodyPr wrap="square" lIns="144000" tIns="0" rIns="0" bIns="0" rtlCol="0" anchor="ctr">
            <a:no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200"/>
            </a:lvl1pPr>
          </a:lstStyle>
          <a:p>
            <a:pPr algn="ctr"/>
            <a:r>
              <a:rPr lang="en-US" sz="1800" dirty="0">
                <a:solidFill>
                  <a:srgbClr val="53585F"/>
                </a:solidFill>
                <a:latin typeface="Gotham Bold" pitchFamily="50" charset="0"/>
              </a:rPr>
              <a:t>Riesgo Económico</a:t>
            </a:r>
          </a:p>
        </p:txBody>
      </p:sp>
      <p:sp>
        <p:nvSpPr>
          <p:cNvPr id="128" name="TextBox 201">
            <a:extLst>
              <a:ext uri="{FF2B5EF4-FFF2-40B4-BE49-F238E27FC236}">
                <a16:creationId xmlns:a16="http://schemas.microsoft.com/office/drawing/2014/main" id="{016E4653-242B-4D15-A3A3-AA807D592E56}"/>
              </a:ext>
            </a:extLst>
          </p:cNvPr>
          <p:cNvSpPr txBox="1"/>
          <p:nvPr/>
        </p:nvSpPr>
        <p:spPr>
          <a:xfrm>
            <a:off x="6244942" y="4933772"/>
            <a:ext cx="2582680" cy="61154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lIns="14400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53585F"/>
                </a:solidFill>
                <a:latin typeface="Gotham Bold" pitchFamily="50" charset="0"/>
              </a:rPr>
              <a:t>Riesgo Legal</a:t>
            </a:r>
          </a:p>
        </p:txBody>
      </p:sp>
      <p:sp>
        <p:nvSpPr>
          <p:cNvPr id="129" name="TextBox 202">
            <a:extLst>
              <a:ext uri="{FF2B5EF4-FFF2-40B4-BE49-F238E27FC236}">
                <a16:creationId xmlns:a16="http://schemas.microsoft.com/office/drawing/2014/main" id="{F106003B-5616-4276-B95B-B83817D320AE}"/>
              </a:ext>
            </a:extLst>
          </p:cNvPr>
          <p:cNvSpPr txBox="1"/>
          <p:nvPr/>
        </p:nvSpPr>
        <p:spPr>
          <a:xfrm>
            <a:off x="9130334" y="4933380"/>
            <a:ext cx="2582680" cy="6169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lIns="144000" tIns="0" rIns="0" bIns="0" rtlCol="0" anchor="ctr">
            <a:no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200"/>
            </a:lvl1pPr>
          </a:lstStyle>
          <a:p>
            <a:pPr algn="ctr"/>
            <a:r>
              <a:rPr lang="en-US" sz="1800" dirty="0" err="1">
                <a:solidFill>
                  <a:srgbClr val="53585F"/>
                </a:solidFill>
                <a:latin typeface="Gotham Bold" pitchFamily="50" charset="0"/>
              </a:rPr>
              <a:t>Índice</a:t>
            </a:r>
            <a:r>
              <a:rPr lang="en-US" sz="1800" dirty="0">
                <a:solidFill>
                  <a:srgbClr val="53585F"/>
                </a:solidFill>
                <a:latin typeface="Gotham Bold" pitchFamily="50" charset="0"/>
              </a:rPr>
              <a:t> de </a:t>
            </a:r>
            <a:r>
              <a:rPr lang="en-US" sz="1800" dirty="0" err="1">
                <a:solidFill>
                  <a:srgbClr val="53585F"/>
                </a:solidFill>
                <a:latin typeface="Gotham Bold" pitchFamily="50" charset="0"/>
              </a:rPr>
              <a:t>Corrupción</a:t>
            </a:r>
            <a:endParaRPr lang="en-US" sz="1800" dirty="0">
              <a:solidFill>
                <a:srgbClr val="53585F"/>
              </a:solidFill>
              <a:latin typeface="Gotham Bold" pitchFamily="50" charset="0"/>
            </a:endParaRPr>
          </a:p>
        </p:txBody>
      </p:sp>
      <p:sp>
        <p:nvSpPr>
          <p:cNvPr id="130" name="TextBox 10">
            <a:extLst>
              <a:ext uri="{FF2B5EF4-FFF2-40B4-BE49-F238E27FC236}">
                <a16:creationId xmlns:a16="http://schemas.microsoft.com/office/drawing/2014/main" id="{8B19AC79-1A18-462B-8AE3-B27762EDAA0D}"/>
              </a:ext>
            </a:extLst>
          </p:cNvPr>
          <p:cNvSpPr txBox="1"/>
          <p:nvPr/>
        </p:nvSpPr>
        <p:spPr>
          <a:xfrm>
            <a:off x="10574438" y="6541946"/>
            <a:ext cx="1909688" cy="2173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cs typeface="Arial"/>
              </a:rPr>
              <a:t>Source: Moody's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623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>
            <a:extLst>
              <a:ext uri="{FF2B5EF4-FFF2-40B4-BE49-F238E27FC236}">
                <a16:creationId xmlns:a16="http://schemas.microsoft.com/office/drawing/2014/main" id="{78CE902F-0B9A-48D5-88E0-CC208E58DC55}"/>
              </a:ext>
            </a:extLst>
          </p:cNvPr>
          <p:cNvSpPr>
            <a:spLocks/>
          </p:cNvSpPr>
          <p:nvPr/>
        </p:nvSpPr>
        <p:spPr bwMode="auto">
          <a:xfrm>
            <a:off x="3796599" y="1056875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2BBFF48-C520-4DC4-B037-25FDF3F55D7A}"/>
              </a:ext>
            </a:extLst>
          </p:cNvPr>
          <p:cNvSpPr>
            <a:spLocks/>
          </p:cNvSpPr>
          <p:nvPr/>
        </p:nvSpPr>
        <p:spPr bwMode="auto">
          <a:xfrm>
            <a:off x="3102233" y="1056946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0EE4DEED-1A56-4C84-91E8-254006A4EC51}"/>
              </a:ext>
            </a:extLst>
          </p:cNvPr>
          <p:cNvSpPr>
            <a:spLocks/>
          </p:cNvSpPr>
          <p:nvPr/>
        </p:nvSpPr>
        <p:spPr bwMode="auto">
          <a:xfrm>
            <a:off x="155044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30" name="Freeform 13">
            <a:extLst>
              <a:ext uri="{FF2B5EF4-FFF2-40B4-BE49-F238E27FC236}">
                <a16:creationId xmlns:a16="http://schemas.microsoft.com/office/drawing/2014/main" id="{575C1507-91FB-432B-A7A4-F562ABFA1F8E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893544-F67A-440D-BA22-07DDC39E5CB6}"/>
              </a:ext>
            </a:extLst>
          </p:cNvPr>
          <p:cNvSpPr txBox="1"/>
          <p:nvPr/>
        </p:nvSpPr>
        <p:spPr>
          <a:xfrm>
            <a:off x="500514" y="1027700"/>
            <a:ext cx="484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TARGETS DE INVERSIÓN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B0D49F-CFC5-4280-9A71-8CB7358D9299}"/>
              </a:ext>
            </a:extLst>
          </p:cNvPr>
          <p:cNvSpPr txBox="1"/>
          <p:nvPr/>
        </p:nvSpPr>
        <p:spPr>
          <a:xfrm>
            <a:off x="500514" y="1963554"/>
            <a:ext cx="93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E4002B"/>
                </a:solidFill>
                <a:latin typeface="Gotham Bold" pitchFamily="50" charset="0"/>
              </a:rPr>
              <a:t>CORE: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64B2FAD-D952-42DB-B168-FCCC635BD59F}"/>
              </a:ext>
            </a:extLst>
          </p:cNvPr>
          <p:cNvSpPr txBox="1"/>
          <p:nvPr/>
        </p:nvSpPr>
        <p:spPr>
          <a:xfrm>
            <a:off x="500514" y="3244334"/>
            <a:ext cx="166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E4002B"/>
                </a:solidFill>
                <a:latin typeface="Gotham Bold" pitchFamily="50" charset="0"/>
              </a:rPr>
              <a:t>VALUE ADD: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BC508C9-83CE-4589-BB82-BDB52619EFE5}"/>
              </a:ext>
            </a:extLst>
          </p:cNvPr>
          <p:cNvSpPr txBox="1"/>
          <p:nvPr/>
        </p:nvSpPr>
        <p:spPr>
          <a:xfrm>
            <a:off x="500514" y="4584106"/>
            <a:ext cx="224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E4002B"/>
                </a:solidFill>
                <a:latin typeface="Gotham Bold" pitchFamily="50" charset="0"/>
              </a:rPr>
              <a:t>OPPORTUNISTIC: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5DAF0F-AD9A-4A37-8ED2-0E169A4FD06B}"/>
              </a:ext>
            </a:extLst>
          </p:cNvPr>
          <p:cNvSpPr txBox="1"/>
          <p:nvPr/>
        </p:nvSpPr>
        <p:spPr>
          <a:xfrm>
            <a:off x="3102232" y="1963554"/>
            <a:ext cx="8456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Menor riesgo, menor retorno de inversión. 100% activos en renta (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centros de distribución prime con arrendamientos a largo plazo, plataformas BTS, S&amp;LB.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9CA2063-2706-4917-90F6-2B809AAA8FFF}"/>
              </a:ext>
            </a:extLst>
          </p:cNvPr>
          <p:cNvSpPr txBox="1"/>
          <p:nvPr/>
        </p:nvSpPr>
        <p:spPr>
          <a:xfrm>
            <a:off x="3102232" y="2980289"/>
            <a:ext cx="8149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Riesgo medio, inversión media. Activos en renta o propiedad,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edificaciones que están en proceso de renovación, que adquieren mayor valor a través de remodelaciones, con ocupaciones entre el 60% y 70% donde tienen mayores ventas en el edificio ya que tiene mayor número de locatarios.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33B626D-E80C-4047-A019-E3310BAD21DC}"/>
              </a:ext>
            </a:extLst>
          </p:cNvPr>
          <p:cNvSpPr txBox="1"/>
          <p:nvPr/>
        </p:nvSpPr>
        <p:spPr>
          <a:xfrm>
            <a:off x="3102232" y="4584106"/>
            <a:ext cx="8456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Mayor riesgo, mayor retorno.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precio allí es mucho menor, las ocupaciones rondan un 20%. En edificios antiguos hay oportunidades que pueden ser remodelados y conseguir mejores precios.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1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2A5E1CA-D3F4-467E-9086-6F05BD8C1DCE}"/>
              </a:ext>
            </a:extLst>
          </p:cNvPr>
          <p:cNvSpPr/>
          <p:nvPr/>
        </p:nvSpPr>
        <p:spPr>
          <a:xfrm>
            <a:off x="1" y="0"/>
            <a:ext cx="1376412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>
              <a:solidFill>
                <a:schemeClr val="tx1"/>
              </a:solidFill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A4C908A7-88B1-43F3-9391-69A2622D1F32}"/>
              </a:ext>
            </a:extLst>
          </p:cNvPr>
          <p:cNvSpPr>
            <a:spLocks/>
          </p:cNvSpPr>
          <p:nvPr/>
        </p:nvSpPr>
        <p:spPr bwMode="auto">
          <a:xfrm>
            <a:off x="1376414" y="-1974"/>
            <a:ext cx="7249188" cy="6859974"/>
          </a:xfrm>
          <a:custGeom>
            <a:avLst/>
            <a:gdLst>
              <a:gd name="T0" fmla="*/ 1721 w 3427"/>
              <a:gd name="T1" fmla="*/ 3243 h 3243"/>
              <a:gd name="T2" fmla="*/ 0 w 3427"/>
              <a:gd name="T3" fmla="*/ 3243 h 3243"/>
              <a:gd name="T4" fmla="*/ 0 w 3427"/>
              <a:gd name="T5" fmla="*/ 0 h 3243"/>
              <a:gd name="T6" fmla="*/ 3427 w 3427"/>
              <a:gd name="T7" fmla="*/ 0 h 3243"/>
              <a:gd name="T8" fmla="*/ 1721 w 3427"/>
              <a:gd name="T9" fmla="*/ 3243 h 3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7" h="3243">
                <a:moveTo>
                  <a:pt x="1721" y="3243"/>
                </a:moveTo>
                <a:lnTo>
                  <a:pt x="0" y="3243"/>
                </a:lnTo>
                <a:lnTo>
                  <a:pt x="0" y="0"/>
                </a:lnTo>
                <a:lnTo>
                  <a:pt x="3427" y="0"/>
                </a:lnTo>
                <a:lnTo>
                  <a:pt x="1721" y="3243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31" name="TextBox 247">
            <a:extLst>
              <a:ext uri="{FF2B5EF4-FFF2-40B4-BE49-F238E27FC236}">
                <a16:creationId xmlns:a16="http://schemas.microsoft.com/office/drawing/2014/main" id="{D00F4648-FFD1-4DE6-A99B-189DA9AF2551}"/>
              </a:ext>
            </a:extLst>
          </p:cNvPr>
          <p:cNvSpPr txBox="1"/>
          <p:nvPr/>
        </p:nvSpPr>
        <p:spPr>
          <a:xfrm>
            <a:off x="725705" y="2228665"/>
            <a:ext cx="4622687" cy="4339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Oficinas premium con plantas superiores a 800 m2, principalmente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en corredores con baja vacancia.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Proyectos con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certificaciones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ambientales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LEED, WELL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Sale &amp; Lease Back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Core: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Sao Paulo, Lima (San Isidro)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Value Add: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CBD Santiago, Chile, Sao Paulo, Lima (Miraflores y Santiago de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Surco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Opportunistic: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Bogotá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Clase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A), Lima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Chacarilla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5105E5B-EDF6-45E1-9FF8-8916C1323D62}"/>
              </a:ext>
            </a:extLst>
          </p:cNvPr>
          <p:cNvSpPr txBox="1"/>
          <p:nvPr/>
        </p:nvSpPr>
        <p:spPr>
          <a:xfrm>
            <a:off x="500514" y="1027700"/>
            <a:ext cx="5595486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E4002B"/>
                </a:solidFill>
                <a:latin typeface="Gotham Bold" pitchFamily="50" charset="0"/>
              </a:rPr>
              <a:t>PERSPECTIVA DE INVERSIÓN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9D99E6-37AA-468A-9E39-6F44A4A5336A}"/>
              </a:ext>
            </a:extLst>
          </p:cNvPr>
          <p:cNvSpPr txBox="1"/>
          <p:nvPr/>
        </p:nvSpPr>
        <p:spPr>
          <a:xfrm>
            <a:off x="500514" y="1441122"/>
            <a:ext cx="3099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OFICINAS</a:t>
            </a:r>
            <a:endParaRPr lang="es-CO" sz="2000" dirty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2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6707033-9D3D-4D13-9741-2B46778543E1}"/>
              </a:ext>
            </a:extLst>
          </p:cNvPr>
          <p:cNvSpPr/>
          <p:nvPr/>
        </p:nvSpPr>
        <p:spPr>
          <a:xfrm>
            <a:off x="477838" y="3839099"/>
            <a:ext cx="2057576" cy="1310147"/>
          </a:xfrm>
          <a:custGeom>
            <a:avLst/>
            <a:gdLst>
              <a:gd name="connsiteX0" fmla="*/ 0 w 2057576"/>
              <a:gd name="connsiteY0" fmla="*/ 0 h 1310147"/>
              <a:gd name="connsiteX1" fmla="*/ 2057576 w 2057576"/>
              <a:gd name="connsiteY1" fmla="*/ 0 h 1310147"/>
              <a:gd name="connsiteX2" fmla="*/ 1399502 w 2057576"/>
              <a:gd name="connsiteY2" fmla="*/ 1310147 h 1310147"/>
              <a:gd name="connsiteX3" fmla="*/ 0 w 2057576"/>
              <a:gd name="connsiteY3" fmla="*/ 1310147 h 1310147"/>
              <a:gd name="connsiteX4" fmla="*/ 0 w 2057576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576" h="1310147">
                <a:moveTo>
                  <a:pt x="0" y="0"/>
                </a:moveTo>
                <a:lnTo>
                  <a:pt x="2057576" y="0"/>
                </a:lnTo>
                <a:lnTo>
                  <a:pt x="1399502" y="1310147"/>
                </a:lnTo>
                <a:lnTo>
                  <a:pt x="0" y="13101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99CDE66-D815-4A3E-BF57-5E8716A1FC8C}"/>
              </a:ext>
            </a:extLst>
          </p:cNvPr>
          <p:cNvSpPr/>
          <p:nvPr/>
        </p:nvSpPr>
        <p:spPr>
          <a:xfrm>
            <a:off x="477838" y="2346214"/>
            <a:ext cx="2057576" cy="1310147"/>
          </a:xfrm>
          <a:custGeom>
            <a:avLst/>
            <a:gdLst>
              <a:gd name="connsiteX0" fmla="*/ 0 w 2057576"/>
              <a:gd name="connsiteY0" fmla="*/ 0 h 1310147"/>
              <a:gd name="connsiteX1" fmla="*/ 2057576 w 2057576"/>
              <a:gd name="connsiteY1" fmla="*/ 0 h 1310147"/>
              <a:gd name="connsiteX2" fmla="*/ 1399502 w 2057576"/>
              <a:gd name="connsiteY2" fmla="*/ 1310147 h 1310147"/>
              <a:gd name="connsiteX3" fmla="*/ 0 w 2057576"/>
              <a:gd name="connsiteY3" fmla="*/ 1310147 h 1310147"/>
              <a:gd name="connsiteX4" fmla="*/ 0 w 2057576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576" h="1310147">
                <a:moveTo>
                  <a:pt x="0" y="0"/>
                </a:moveTo>
                <a:lnTo>
                  <a:pt x="2057576" y="0"/>
                </a:lnTo>
                <a:lnTo>
                  <a:pt x="1399502" y="1310147"/>
                </a:lnTo>
                <a:lnTo>
                  <a:pt x="0" y="13101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426D770-AE75-436A-874A-7F0940CF6507}"/>
              </a:ext>
            </a:extLst>
          </p:cNvPr>
          <p:cNvSpPr/>
          <p:nvPr/>
        </p:nvSpPr>
        <p:spPr>
          <a:xfrm>
            <a:off x="2026287" y="2340894"/>
            <a:ext cx="3918387" cy="1310147"/>
          </a:xfrm>
          <a:custGeom>
            <a:avLst/>
            <a:gdLst>
              <a:gd name="connsiteX0" fmla="*/ 658074 w 3918387"/>
              <a:gd name="connsiteY0" fmla="*/ 0 h 1310147"/>
              <a:gd name="connsiteX1" fmla="*/ 3918387 w 3918387"/>
              <a:gd name="connsiteY1" fmla="*/ 0 h 1310147"/>
              <a:gd name="connsiteX2" fmla="*/ 3918387 w 3918387"/>
              <a:gd name="connsiteY2" fmla="*/ 1310147 h 1310147"/>
              <a:gd name="connsiteX3" fmla="*/ 0 w 3918387"/>
              <a:gd name="connsiteY3" fmla="*/ 1310147 h 1310147"/>
              <a:gd name="connsiteX4" fmla="*/ 658074 w 3918387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387" h="1310147">
                <a:moveTo>
                  <a:pt x="658074" y="0"/>
                </a:moveTo>
                <a:lnTo>
                  <a:pt x="3918387" y="0"/>
                </a:lnTo>
                <a:lnTo>
                  <a:pt x="3918387" y="1310147"/>
                </a:lnTo>
                <a:lnTo>
                  <a:pt x="0" y="1310147"/>
                </a:lnTo>
                <a:lnTo>
                  <a:pt x="658074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75950A3-0F5B-43CE-BD07-E491BF20F205}"/>
              </a:ext>
            </a:extLst>
          </p:cNvPr>
          <p:cNvSpPr txBox="1">
            <a:spLocks/>
          </p:cNvSpPr>
          <p:nvPr/>
        </p:nvSpPr>
        <p:spPr>
          <a:xfrm>
            <a:off x="477847" y="4021828"/>
            <a:ext cx="1232115" cy="94467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 defTabSz="872722" rtl="0" eaLnBrk="1" latinLnBrk="0" hangingPunct="1">
              <a:lnSpc>
                <a:spcPct val="125000"/>
              </a:lnSpc>
              <a:spcBef>
                <a:spcPts val="450"/>
              </a:spcBef>
              <a:spcAft>
                <a:spcPts val="600"/>
              </a:spcAft>
              <a:buFont typeface="Arial" panose="020B0604020202020204" pitchFamily="34" charset="0"/>
              <a:buNone/>
              <a:defRPr sz="57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675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4003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Gotham Bold" pitchFamily="50" charset="0"/>
              </a:rPr>
              <a:t>2.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66E91C18-E4AD-413A-9F02-63434197EC98}"/>
              </a:ext>
            </a:extLst>
          </p:cNvPr>
          <p:cNvSpPr txBox="1">
            <a:spLocks/>
          </p:cNvSpPr>
          <p:nvPr/>
        </p:nvSpPr>
        <p:spPr>
          <a:xfrm>
            <a:off x="477847" y="2527398"/>
            <a:ext cx="1232115" cy="94467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 defTabSz="872722" rtl="0" eaLnBrk="1" latinLnBrk="0" hangingPunct="1">
              <a:lnSpc>
                <a:spcPct val="125000"/>
              </a:lnSpc>
              <a:spcBef>
                <a:spcPts val="450"/>
              </a:spcBef>
              <a:spcAft>
                <a:spcPts val="600"/>
              </a:spcAft>
              <a:buFont typeface="Arial" panose="020B0604020202020204" pitchFamily="34" charset="0"/>
              <a:buNone/>
              <a:defRPr sz="57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675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4003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Gotham Bold" pitchFamily="50" charset="0"/>
              </a:rPr>
              <a:t>1.</a:t>
            </a: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0AECF6BC-DAA1-49B2-961D-1034000FC960}"/>
              </a:ext>
            </a:extLst>
          </p:cNvPr>
          <p:cNvSpPr/>
          <p:nvPr/>
        </p:nvSpPr>
        <p:spPr>
          <a:xfrm>
            <a:off x="2026288" y="3839099"/>
            <a:ext cx="3918387" cy="1310147"/>
          </a:xfrm>
          <a:custGeom>
            <a:avLst/>
            <a:gdLst>
              <a:gd name="connsiteX0" fmla="*/ 658074 w 3918387"/>
              <a:gd name="connsiteY0" fmla="*/ 0 h 1310147"/>
              <a:gd name="connsiteX1" fmla="*/ 3918387 w 3918387"/>
              <a:gd name="connsiteY1" fmla="*/ 0 h 1310147"/>
              <a:gd name="connsiteX2" fmla="*/ 3918387 w 3918387"/>
              <a:gd name="connsiteY2" fmla="*/ 1310147 h 1310147"/>
              <a:gd name="connsiteX3" fmla="*/ 0 w 3918387"/>
              <a:gd name="connsiteY3" fmla="*/ 1310147 h 1310147"/>
              <a:gd name="connsiteX4" fmla="*/ 658074 w 3918387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387" h="1310147">
                <a:moveTo>
                  <a:pt x="658074" y="0"/>
                </a:moveTo>
                <a:lnTo>
                  <a:pt x="3918387" y="0"/>
                </a:lnTo>
                <a:lnTo>
                  <a:pt x="3918387" y="1310147"/>
                </a:lnTo>
                <a:lnTo>
                  <a:pt x="0" y="1310147"/>
                </a:lnTo>
                <a:lnTo>
                  <a:pt x="658074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D0AF30B-7A1D-425E-983A-33CBD3E6B5E3}"/>
              </a:ext>
            </a:extLst>
          </p:cNvPr>
          <p:cNvSpPr/>
          <p:nvPr/>
        </p:nvSpPr>
        <p:spPr>
          <a:xfrm>
            <a:off x="6233600" y="3839099"/>
            <a:ext cx="2057576" cy="1310147"/>
          </a:xfrm>
          <a:custGeom>
            <a:avLst/>
            <a:gdLst>
              <a:gd name="connsiteX0" fmla="*/ 0 w 2057576"/>
              <a:gd name="connsiteY0" fmla="*/ 0 h 1310147"/>
              <a:gd name="connsiteX1" fmla="*/ 2057576 w 2057576"/>
              <a:gd name="connsiteY1" fmla="*/ 0 h 1310147"/>
              <a:gd name="connsiteX2" fmla="*/ 1399502 w 2057576"/>
              <a:gd name="connsiteY2" fmla="*/ 1310147 h 1310147"/>
              <a:gd name="connsiteX3" fmla="*/ 0 w 2057576"/>
              <a:gd name="connsiteY3" fmla="*/ 1310147 h 1310147"/>
              <a:gd name="connsiteX4" fmla="*/ 0 w 2057576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576" h="1310147">
                <a:moveTo>
                  <a:pt x="0" y="0"/>
                </a:moveTo>
                <a:lnTo>
                  <a:pt x="2057576" y="0"/>
                </a:lnTo>
                <a:lnTo>
                  <a:pt x="1399502" y="1310147"/>
                </a:lnTo>
                <a:lnTo>
                  <a:pt x="0" y="13101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34E28CF3-D6AB-4812-8408-1C26BDFD3232}"/>
              </a:ext>
            </a:extLst>
          </p:cNvPr>
          <p:cNvSpPr/>
          <p:nvPr/>
        </p:nvSpPr>
        <p:spPr>
          <a:xfrm>
            <a:off x="6233600" y="2346214"/>
            <a:ext cx="2057576" cy="1310147"/>
          </a:xfrm>
          <a:custGeom>
            <a:avLst/>
            <a:gdLst>
              <a:gd name="connsiteX0" fmla="*/ 0 w 2057576"/>
              <a:gd name="connsiteY0" fmla="*/ 0 h 1310147"/>
              <a:gd name="connsiteX1" fmla="*/ 2057576 w 2057576"/>
              <a:gd name="connsiteY1" fmla="*/ 0 h 1310147"/>
              <a:gd name="connsiteX2" fmla="*/ 1399502 w 2057576"/>
              <a:gd name="connsiteY2" fmla="*/ 1310147 h 1310147"/>
              <a:gd name="connsiteX3" fmla="*/ 0 w 2057576"/>
              <a:gd name="connsiteY3" fmla="*/ 1310147 h 1310147"/>
              <a:gd name="connsiteX4" fmla="*/ 0 w 2057576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576" h="1310147">
                <a:moveTo>
                  <a:pt x="0" y="0"/>
                </a:moveTo>
                <a:lnTo>
                  <a:pt x="2057576" y="0"/>
                </a:lnTo>
                <a:lnTo>
                  <a:pt x="1399502" y="1310147"/>
                </a:lnTo>
                <a:lnTo>
                  <a:pt x="0" y="13101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000" tIns="54000" rIns="54000" bIns="54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 err="1">
              <a:solidFill>
                <a:schemeClr val="bg1"/>
              </a:solidFill>
            </a:endParaRP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4E1BC0A8-D933-44A7-9887-9F04C70386AB}"/>
              </a:ext>
            </a:extLst>
          </p:cNvPr>
          <p:cNvSpPr txBox="1">
            <a:spLocks/>
          </p:cNvSpPr>
          <p:nvPr/>
        </p:nvSpPr>
        <p:spPr>
          <a:xfrm>
            <a:off x="6233609" y="4021828"/>
            <a:ext cx="1232115" cy="94467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 defTabSz="872722" rtl="0" eaLnBrk="1" latinLnBrk="0" hangingPunct="1">
              <a:lnSpc>
                <a:spcPct val="125000"/>
              </a:lnSpc>
              <a:spcBef>
                <a:spcPts val="450"/>
              </a:spcBef>
              <a:spcAft>
                <a:spcPts val="600"/>
              </a:spcAft>
              <a:buFont typeface="Arial" panose="020B0604020202020204" pitchFamily="34" charset="0"/>
              <a:buNone/>
              <a:defRPr sz="57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675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4003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Gotham Bold" pitchFamily="50" charset="0"/>
              </a:rPr>
              <a:t>4.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41AAB936-EAF5-4254-8DE7-6E1D78C693CA}"/>
              </a:ext>
            </a:extLst>
          </p:cNvPr>
          <p:cNvSpPr txBox="1">
            <a:spLocks/>
          </p:cNvSpPr>
          <p:nvPr/>
        </p:nvSpPr>
        <p:spPr>
          <a:xfrm>
            <a:off x="6233609" y="2527398"/>
            <a:ext cx="1232115" cy="94467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r" defTabSz="872722" rtl="0" eaLnBrk="1" latinLnBrk="0" hangingPunct="1">
              <a:lnSpc>
                <a:spcPct val="125000"/>
              </a:lnSpc>
              <a:spcBef>
                <a:spcPts val="450"/>
              </a:spcBef>
              <a:spcAft>
                <a:spcPts val="600"/>
              </a:spcAft>
              <a:buFont typeface="Arial" panose="020B0604020202020204" pitchFamily="34" charset="0"/>
              <a:buNone/>
              <a:defRPr sz="57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675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4003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None/>
              <a:defRPr lang="en-GB" sz="67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Gotham Bold" pitchFamily="50" charset="0"/>
              </a:rPr>
              <a:t>3.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6B0C02D-524F-48AE-8E0D-B5F1ED61B642}"/>
              </a:ext>
            </a:extLst>
          </p:cNvPr>
          <p:cNvSpPr/>
          <p:nvPr/>
        </p:nvSpPr>
        <p:spPr>
          <a:xfrm>
            <a:off x="7782050" y="3839099"/>
            <a:ext cx="3918387" cy="1310147"/>
          </a:xfrm>
          <a:custGeom>
            <a:avLst/>
            <a:gdLst>
              <a:gd name="connsiteX0" fmla="*/ 658074 w 3918387"/>
              <a:gd name="connsiteY0" fmla="*/ 0 h 1310147"/>
              <a:gd name="connsiteX1" fmla="*/ 3918387 w 3918387"/>
              <a:gd name="connsiteY1" fmla="*/ 0 h 1310147"/>
              <a:gd name="connsiteX2" fmla="*/ 3918387 w 3918387"/>
              <a:gd name="connsiteY2" fmla="*/ 1310147 h 1310147"/>
              <a:gd name="connsiteX3" fmla="*/ 0 w 3918387"/>
              <a:gd name="connsiteY3" fmla="*/ 1310147 h 1310147"/>
              <a:gd name="connsiteX4" fmla="*/ 658074 w 3918387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387" h="1310147">
                <a:moveTo>
                  <a:pt x="658074" y="0"/>
                </a:moveTo>
                <a:lnTo>
                  <a:pt x="3918387" y="0"/>
                </a:lnTo>
                <a:lnTo>
                  <a:pt x="3918387" y="1310147"/>
                </a:lnTo>
                <a:lnTo>
                  <a:pt x="0" y="1310147"/>
                </a:lnTo>
                <a:lnTo>
                  <a:pt x="658074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5DE7B872-7DC2-4B22-81DC-86D9DD1C8944}"/>
              </a:ext>
            </a:extLst>
          </p:cNvPr>
          <p:cNvSpPr txBox="1">
            <a:spLocks/>
          </p:cNvSpPr>
          <p:nvPr/>
        </p:nvSpPr>
        <p:spPr>
          <a:xfrm>
            <a:off x="8460056" y="4260994"/>
            <a:ext cx="3240371" cy="3624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0" baseline="0"/>
            </a:lvl2pPr>
            <a:lvl3pPr marL="266700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b="0"/>
            </a:lvl3pPr>
            <a:lvl4pPr marL="538163" indent="-2714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–"/>
            </a:lvl4pPr>
            <a:lvl5pPr marL="804863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baseline="0"/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b="0">
                <a:solidFill>
                  <a:schemeClr val="accent1"/>
                </a:solidFill>
              </a:defRPr>
            </a:lvl6pPr>
            <a:lvl7pPr marL="266700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defRPr b="0">
                <a:latin typeface="+mj-lt"/>
              </a:defRPr>
            </a:lvl7pPr>
            <a:lvl8pPr marL="538163" indent="-2714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lphaLcPeriod"/>
              <a:defRPr baseline="0"/>
            </a:lvl8pPr>
            <a:lvl9pPr marL="828675" indent="-27622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romanLcPeriod"/>
              <a:defRPr baseline="0"/>
            </a:lvl9pPr>
          </a:lstStyle>
          <a:p>
            <a:r>
              <a:rPr lang="en-US" sz="2400" dirty="0">
                <a:solidFill>
                  <a:srgbClr val="53585F"/>
                </a:solidFill>
                <a:latin typeface="Gotham Black" panose="02000603040000020004" pitchFamily="2" charset="0"/>
              </a:rPr>
              <a:t>Q&amp;A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92EB01-EF04-451E-9FA2-2C23E8C9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716174"/>
            <a:ext cx="8426450" cy="36625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53585F"/>
                </a:solidFill>
                <a:latin typeface="Gotham Bold" pitchFamily="50" charset="0"/>
              </a:rPr>
              <a:t>CONTENIDO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5B0AB89-8350-4F03-81BF-40E316A715C2}"/>
              </a:ext>
            </a:extLst>
          </p:cNvPr>
          <p:cNvSpPr txBox="1">
            <a:spLocks/>
          </p:cNvSpPr>
          <p:nvPr/>
        </p:nvSpPr>
        <p:spPr>
          <a:xfrm>
            <a:off x="2704303" y="4260994"/>
            <a:ext cx="3240371" cy="3624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0" baseline="0"/>
            </a:lvl2pPr>
            <a:lvl3pPr marL="266700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b="0"/>
            </a:lvl3pPr>
            <a:lvl4pPr marL="538163" indent="-2714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–"/>
            </a:lvl4pPr>
            <a:lvl5pPr marL="804863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baseline="0"/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b="0">
                <a:solidFill>
                  <a:schemeClr val="accent1"/>
                </a:solidFill>
              </a:defRPr>
            </a:lvl6pPr>
            <a:lvl7pPr marL="266700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defRPr b="0">
                <a:latin typeface="+mj-lt"/>
              </a:defRPr>
            </a:lvl7pPr>
            <a:lvl8pPr marL="538163" indent="-2714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lphaLcPeriod"/>
              <a:defRPr baseline="0"/>
            </a:lvl8pPr>
            <a:lvl9pPr marL="828675" indent="-27622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romanLcPeriod"/>
              <a:defRPr baseline="0"/>
            </a:lvl9pPr>
          </a:lstStyle>
          <a:p>
            <a:r>
              <a:rPr lang="es-PE" sz="2400" dirty="0">
                <a:solidFill>
                  <a:srgbClr val="53585F"/>
                </a:solidFill>
                <a:latin typeface="Gotham Black" panose="02000603040000020004" pitchFamily="2" charset="0"/>
              </a:rPr>
              <a:t>Oficinas</a:t>
            </a:r>
            <a:endParaRPr lang="en-US" sz="2400" dirty="0">
              <a:solidFill>
                <a:srgbClr val="53585F"/>
              </a:solidFill>
              <a:latin typeface="Gotham Black" panose="02000603040000020004" pitchFamily="2" charset="0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8A0F1C9-D620-4F6D-A639-2D8B97D9CC34}"/>
              </a:ext>
            </a:extLst>
          </p:cNvPr>
          <p:cNvSpPr txBox="1">
            <a:spLocks/>
          </p:cNvSpPr>
          <p:nvPr/>
        </p:nvSpPr>
        <p:spPr>
          <a:xfrm>
            <a:off x="2704304" y="2766564"/>
            <a:ext cx="3240371" cy="3624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271463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4863" indent="-26670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538163" indent="-271463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lphaLcPeriod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675" indent="-276225" algn="l" defTabSz="87272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romanLcPeriod"/>
              <a:defRPr lang="en-GB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53585F"/>
                </a:solidFill>
                <a:latin typeface="Gotham Black" panose="02000603040000020004" pitchFamily="2" charset="0"/>
              </a:rPr>
              <a:t>Industrial</a:t>
            </a:r>
          </a:p>
        </p:txBody>
      </p:sp>
      <p:sp>
        <p:nvSpPr>
          <p:cNvPr id="31" name="Freeform: Shape 84">
            <a:extLst>
              <a:ext uri="{FF2B5EF4-FFF2-40B4-BE49-F238E27FC236}">
                <a16:creationId xmlns:a16="http://schemas.microsoft.com/office/drawing/2014/main" id="{1F237909-CDA8-4E30-AD00-8EF626C3EC9B}"/>
              </a:ext>
            </a:extLst>
          </p:cNvPr>
          <p:cNvSpPr/>
          <p:nvPr/>
        </p:nvSpPr>
        <p:spPr>
          <a:xfrm>
            <a:off x="7782050" y="2340894"/>
            <a:ext cx="3918387" cy="1310147"/>
          </a:xfrm>
          <a:custGeom>
            <a:avLst/>
            <a:gdLst>
              <a:gd name="connsiteX0" fmla="*/ 658074 w 3918387"/>
              <a:gd name="connsiteY0" fmla="*/ 0 h 1310147"/>
              <a:gd name="connsiteX1" fmla="*/ 3918387 w 3918387"/>
              <a:gd name="connsiteY1" fmla="*/ 0 h 1310147"/>
              <a:gd name="connsiteX2" fmla="*/ 3918387 w 3918387"/>
              <a:gd name="connsiteY2" fmla="*/ 1310147 h 1310147"/>
              <a:gd name="connsiteX3" fmla="*/ 0 w 3918387"/>
              <a:gd name="connsiteY3" fmla="*/ 1310147 h 1310147"/>
              <a:gd name="connsiteX4" fmla="*/ 658074 w 3918387"/>
              <a:gd name="connsiteY4" fmla="*/ 0 h 13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387" h="1310147">
                <a:moveTo>
                  <a:pt x="658074" y="0"/>
                </a:moveTo>
                <a:lnTo>
                  <a:pt x="3918387" y="0"/>
                </a:lnTo>
                <a:lnTo>
                  <a:pt x="3918387" y="1310147"/>
                </a:lnTo>
                <a:lnTo>
                  <a:pt x="0" y="1310147"/>
                </a:lnTo>
                <a:lnTo>
                  <a:pt x="658074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7923B49-8E6E-495B-B08D-1C9420CE8802}"/>
              </a:ext>
            </a:extLst>
          </p:cNvPr>
          <p:cNvSpPr txBox="1">
            <a:spLocks/>
          </p:cNvSpPr>
          <p:nvPr/>
        </p:nvSpPr>
        <p:spPr>
          <a:xfrm>
            <a:off x="8375621" y="2612293"/>
            <a:ext cx="3240371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0" baseline="0"/>
            </a:lvl2pPr>
            <a:lvl3pPr marL="266700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b="0"/>
            </a:lvl3pPr>
            <a:lvl4pPr marL="538163" indent="-2714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–"/>
            </a:lvl4pPr>
            <a:lvl5pPr marL="804863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baseline="0"/>
            </a:lvl5pPr>
            <a:lvl6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None/>
              <a:defRPr b="0">
                <a:solidFill>
                  <a:schemeClr val="accent1"/>
                </a:solidFill>
              </a:defRPr>
            </a:lvl6pPr>
            <a:lvl7pPr marL="266700" indent="-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defRPr b="0">
                <a:latin typeface="+mj-lt"/>
              </a:defRPr>
            </a:lvl7pPr>
            <a:lvl8pPr marL="538163" indent="-2714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lphaLcPeriod"/>
              <a:defRPr baseline="0"/>
            </a:lvl8pPr>
            <a:lvl9pPr marL="828675" indent="-27622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romanLcPeriod"/>
              <a:defRPr baseline="0"/>
            </a:lvl9pPr>
          </a:lstStyle>
          <a:p>
            <a:r>
              <a:rPr lang="es-PE" sz="2400" dirty="0">
                <a:solidFill>
                  <a:srgbClr val="53585F"/>
                </a:solidFill>
                <a:latin typeface="Gotham Black" panose="02000603040000020004" pitchFamily="2" charset="0"/>
              </a:rPr>
              <a:t>Oportunidades de inversión</a:t>
            </a:r>
            <a:endParaRPr lang="en-US" sz="2400" dirty="0">
              <a:solidFill>
                <a:srgbClr val="53585F"/>
              </a:solidFill>
              <a:latin typeface="Gotham Black" panose="020006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52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2A5E1CA-D3F4-467E-9086-6F05BD8C1DCE}"/>
              </a:ext>
            </a:extLst>
          </p:cNvPr>
          <p:cNvSpPr/>
          <p:nvPr/>
        </p:nvSpPr>
        <p:spPr>
          <a:xfrm>
            <a:off x="0" y="0"/>
            <a:ext cx="304158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O" sz="2400">
              <a:solidFill>
                <a:schemeClr val="tx1"/>
              </a:solidFill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A4C908A7-88B1-43F3-9391-69A2622D1F32}"/>
              </a:ext>
            </a:extLst>
          </p:cNvPr>
          <p:cNvSpPr>
            <a:spLocks/>
          </p:cNvSpPr>
          <p:nvPr/>
        </p:nvSpPr>
        <p:spPr bwMode="auto">
          <a:xfrm>
            <a:off x="3041587" y="-1974"/>
            <a:ext cx="7249188" cy="6859974"/>
          </a:xfrm>
          <a:custGeom>
            <a:avLst/>
            <a:gdLst>
              <a:gd name="T0" fmla="*/ 1721 w 3427"/>
              <a:gd name="T1" fmla="*/ 3243 h 3243"/>
              <a:gd name="T2" fmla="*/ 0 w 3427"/>
              <a:gd name="T3" fmla="*/ 3243 h 3243"/>
              <a:gd name="T4" fmla="*/ 0 w 3427"/>
              <a:gd name="T5" fmla="*/ 0 h 3243"/>
              <a:gd name="T6" fmla="*/ 3427 w 3427"/>
              <a:gd name="T7" fmla="*/ 0 h 3243"/>
              <a:gd name="T8" fmla="*/ 1721 w 3427"/>
              <a:gd name="T9" fmla="*/ 3243 h 3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7" h="3243">
                <a:moveTo>
                  <a:pt x="1721" y="3243"/>
                </a:moveTo>
                <a:lnTo>
                  <a:pt x="0" y="3243"/>
                </a:lnTo>
                <a:lnTo>
                  <a:pt x="0" y="0"/>
                </a:lnTo>
                <a:lnTo>
                  <a:pt x="3427" y="0"/>
                </a:lnTo>
                <a:lnTo>
                  <a:pt x="1721" y="3243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31" name="TextBox 247">
            <a:extLst>
              <a:ext uri="{FF2B5EF4-FFF2-40B4-BE49-F238E27FC236}">
                <a16:creationId xmlns:a16="http://schemas.microsoft.com/office/drawing/2014/main" id="{D00F4648-FFD1-4DE6-A99B-189DA9AF2551}"/>
              </a:ext>
            </a:extLst>
          </p:cNvPr>
          <p:cNvSpPr txBox="1"/>
          <p:nvPr/>
        </p:nvSpPr>
        <p:spPr>
          <a:xfrm>
            <a:off x="725705" y="2228665"/>
            <a:ext cx="6214110" cy="44550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Desarrollos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BTS,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lotes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, bodegas stand alone.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Bodegas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especulativas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con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</a:rPr>
              <a:t> eficiencia de almacenamiento en términos de volumen.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</a:rPr>
              <a:t>Construcciones sostenibles y reducción de impacto ambiental.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Sale &amp; </a:t>
            </a:r>
            <a:r>
              <a:rPr lang="es-E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lease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back.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Core: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Sao Paulo, Santiago, Lima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Chilca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Lurin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), Bogotá (S&amp;LB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corredor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calle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80 o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cercanos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Value Add: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Bogotá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Proyectos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BTS), Lima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Empresas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tier 1)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Opportunistic: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Sao Paulo (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Última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milla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),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Principales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ciudades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Región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Andina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5105E5B-EDF6-45E1-9FF8-8916C1323D62}"/>
              </a:ext>
            </a:extLst>
          </p:cNvPr>
          <p:cNvSpPr txBox="1"/>
          <p:nvPr/>
        </p:nvSpPr>
        <p:spPr>
          <a:xfrm>
            <a:off x="500514" y="1027700"/>
            <a:ext cx="5595486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E4002B"/>
                </a:solidFill>
                <a:latin typeface="Gotham Bold" pitchFamily="50" charset="0"/>
              </a:rPr>
              <a:t>PERSPECTIVA DE INVERSIÓN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9D99E6-37AA-468A-9E39-6F44A4A5336A}"/>
              </a:ext>
            </a:extLst>
          </p:cNvPr>
          <p:cNvSpPr txBox="1"/>
          <p:nvPr/>
        </p:nvSpPr>
        <p:spPr>
          <a:xfrm>
            <a:off x="500514" y="1441122"/>
            <a:ext cx="3099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INDUSTRIAL</a:t>
            </a:r>
            <a:endParaRPr lang="es-CO" sz="2000" dirty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FBEABC0-3863-4D75-ABB5-BAB9790B22C4}"/>
              </a:ext>
            </a:extLst>
          </p:cNvPr>
          <p:cNvSpPr/>
          <p:nvPr/>
        </p:nvSpPr>
        <p:spPr>
          <a:xfrm>
            <a:off x="-1" y="-1974"/>
            <a:ext cx="500514" cy="685997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2788E81-9E3C-4C5B-82BC-FE66A3BE69E2}"/>
              </a:ext>
            </a:extLst>
          </p:cNvPr>
          <p:cNvSpPr>
            <a:spLocks/>
          </p:cNvSpPr>
          <p:nvPr/>
        </p:nvSpPr>
        <p:spPr bwMode="auto">
          <a:xfrm>
            <a:off x="500513" y="-1974"/>
            <a:ext cx="11078679" cy="6859974"/>
          </a:xfrm>
          <a:custGeom>
            <a:avLst/>
            <a:gdLst>
              <a:gd name="T0" fmla="*/ 1721 w 3427"/>
              <a:gd name="T1" fmla="*/ 3243 h 3243"/>
              <a:gd name="T2" fmla="*/ 0 w 3427"/>
              <a:gd name="T3" fmla="*/ 3243 h 3243"/>
              <a:gd name="T4" fmla="*/ 0 w 3427"/>
              <a:gd name="T5" fmla="*/ 0 h 3243"/>
              <a:gd name="T6" fmla="*/ 3427 w 3427"/>
              <a:gd name="T7" fmla="*/ 0 h 3243"/>
              <a:gd name="T8" fmla="*/ 1721 w 3427"/>
              <a:gd name="T9" fmla="*/ 3243 h 3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7" h="3243">
                <a:moveTo>
                  <a:pt x="1721" y="3243"/>
                </a:moveTo>
                <a:lnTo>
                  <a:pt x="0" y="3243"/>
                </a:lnTo>
                <a:lnTo>
                  <a:pt x="0" y="0"/>
                </a:lnTo>
                <a:lnTo>
                  <a:pt x="3427" y="0"/>
                </a:lnTo>
                <a:lnTo>
                  <a:pt x="1721" y="3243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893544-F67A-440D-BA22-07DDC39E5CB6}"/>
              </a:ext>
            </a:extLst>
          </p:cNvPr>
          <p:cNvSpPr txBox="1"/>
          <p:nvPr/>
        </p:nvSpPr>
        <p:spPr>
          <a:xfrm>
            <a:off x="500514" y="1027700"/>
            <a:ext cx="5595486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E4002B"/>
                </a:solidFill>
                <a:latin typeface="Gotham Bold" pitchFamily="50" charset="0"/>
              </a:rPr>
              <a:t>PERSPECTIVA DE INVERSIÓN</a:t>
            </a:r>
          </a:p>
        </p:txBody>
      </p:sp>
      <p:sp>
        <p:nvSpPr>
          <p:cNvPr id="31" name="TextBox 247">
            <a:extLst>
              <a:ext uri="{FF2B5EF4-FFF2-40B4-BE49-F238E27FC236}">
                <a16:creationId xmlns:a16="http://schemas.microsoft.com/office/drawing/2014/main" id="{D00F4648-FFD1-4DE6-A99B-189DA9AF2551}"/>
              </a:ext>
            </a:extLst>
          </p:cNvPr>
          <p:cNvSpPr txBox="1"/>
          <p:nvPr/>
        </p:nvSpPr>
        <p:spPr>
          <a:xfrm>
            <a:off x="725705" y="2228665"/>
            <a:ext cx="6599120" cy="4639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Apartamentos</a:t>
            </a:r>
            <a:r>
              <a:rPr lang="en-US" dirty="0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 de </a:t>
            </a:r>
            <a:r>
              <a:rPr lang="en-US" dirty="0" err="1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alta</a:t>
            </a:r>
            <a:r>
              <a:rPr lang="en-US" dirty="0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gama</a:t>
            </a:r>
            <a:endParaRPr lang="en-US" dirty="0">
              <a:solidFill>
                <a:srgbClr val="54585A">
                  <a:lumMod val="75000"/>
                </a:srgbClr>
              </a:solidFill>
              <a:latin typeface="Gotham Book" pitchFamily="50" charset="0"/>
            </a:endParaRP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Ubicación</a:t>
            </a:r>
            <a:r>
              <a:rPr lang="en-US" dirty="0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 </a:t>
            </a:r>
            <a:r>
              <a:rPr lang="en-US" dirty="0" err="1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en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54585A">
                    <a:lumMod val="75000"/>
                  </a:srgbClr>
                </a:solidFill>
                <a:effectLst/>
                <a:uLnTx/>
                <a:uFillTx/>
                <a:latin typeface="Gotham Book" pitchFamily="50" charset="0"/>
              </a:rPr>
              <a:t> ciudades principales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Complejos con </a:t>
            </a:r>
            <a:r>
              <a:rPr lang="es-ES" dirty="0" err="1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amenities</a:t>
            </a:r>
            <a:r>
              <a:rPr lang="es-ES" dirty="0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 (Restaurante, piscina, gimnasio, zonas de relax, servicio médico)</a:t>
            </a: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Acceso a á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54585A">
                    <a:lumMod val="75000"/>
                  </a:srgbClr>
                </a:solidFill>
                <a:effectLst/>
                <a:uLnTx/>
                <a:uFillTx/>
                <a:latin typeface="Gotham Book" pitchFamily="50" charset="0"/>
              </a:rPr>
              <a:t>reas ve</a:t>
            </a:r>
            <a:r>
              <a:rPr lang="es-ES" dirty="0" err="1">
                <a:solidFill>
                  <a:srgbClr val="54585A">
                    <a:lumMod val="75000"/>
                  </a:srgbClr>
                </a:solidFill>
                <a:latin typeface="Gotham Book" pitchFamily="50" charset="0"/>
              </a:rPr>
              <a:t>rdes</a:t>
            </a:r>
            <a:endParaRPr lang="es-ES" dirty="0">
              <a:solidFill>
                <a:srgbClr val="54585A">
                  <a:lumMod val="75000"/>
                </a:srgbClr>
              </a:solidFill>
              <a:latin typeface="Gotham Book" pitchFamily="50" charset="0"/>
            </a:endParaRP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endParaRPr lang="es-ES" dirty="0">
              <a:solidFill>
                <a:srgbClr val="54585A">
                  <a:lumMod val="75000"/>
                </a:srgbClr>
              </a:solidFill>
              <a:latin typeface="Gotham Book" pitchFamily="50" charset="0"/>
            </a:endParaRP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8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Core: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Ninguno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sz="18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Value Add: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Ciudades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colombianas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, Santiago, Sao Paulo (Distrito de la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moda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), Lima (Gama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alta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y media)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Opportunistic: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8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Multifamily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54585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Senior Living en las principales ciudades de Colombia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endParaRPr lang="es-ES" dirty="0">
              <a:solidFill>
                <a:srgbClr val="54585A">
                  <a:lumMod val="75000"/>
                </a:srgbClr>
              </a:solidFill>
              <a:latin typeface="Gotham Book" pitchFamily="50" charset="0"/>
            </a:endParaRPr>
          </a:p>
          <a:p>
            <a:pPr marL="171450" indent="-171450"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  <a:buFont typeface="Arial" panose="020B0604020202020204" pitchFamily="34" charset="0"/>
              <a:buChar char="•"/>
            </a:pP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srgbClr val="54585A">
                  <a:lumMod val="75000"/>
                </a:srgbClr>
              </a:solidFill>
              <a:effectLst/>
              <a:uLnTx/>
              <a:uFillTx/>
              <a:latin typeface="Gotham Book" pitchFamily="50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625C34F-DDB3-46C4-9921-DD82A3D5227F}"/>
              </a:ext>
            </a:extLst>
          </p:cNvPr>
          <p:cNvSpPr txBox="1"/>
          <p:nvPr/>
        </p:nvSpPr>
        <p:spPr>
          <a:xfrm>
            <a:off x="500514" y="1441122"/>
            <a:ext cx="3994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MULTIFAMILY Y SENIOR LIVING</a:t>
            </a:r>
            <a:endParaRPr lang="es-CO" sz="2000" dirty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FBEABC0-3863-4D75-ABB5-BAB9790B22C4}"/>
              </a:ext>
            </a:extLst>
          </p:cNvPr>
          <p:cNvSpPr/>
          <p:nvPr/>
        </p:nvSpPr>
        <p:spPr>
          <a:xfrm>
            <a:off x="-3" y="-1974"/>
            <a:ext cx="4932729" cy="685997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2788E81-9E3C-4C5B-82BC-FE66A3BE69E2}"/>
              </a:ext>
            </a:extLst>
          </p:cNvPr>
          <p:cNvSpPr>
            <a:spLocks/>
          </p:cNvSpPr>
          <p:nvPr/>
        </p:nvSpPr>
        <p:spPr bwMode="auto">
          <a:xfrm>
            <a:off x="4928144" y="-1974"/>
            <a:ext cx="7249188" cy="6859974"/>
          </a:xfrm>
          <a:custGeom>
            <a:avLst/>
            <a:gdLst>
              <a:gd name="T0" fmla="*/ 1721 w 3427"/>
              <a:gd name="T1" fmla="*/ 3243 h 3243"/>
              <a:gd name="T2" fmla="*/ 0 w 3427"/>
              <a:gd name="T3" fmla="*/ 3243 h 3243"/>
              <a:gd name="T4" fmla="*/ 0 w 3427"/>
              <a:gd name="T5" fmla="*/ 0 h 3243"/>
              <a:gd name="T6" fmla="*/ 3427 w 3427"/>
              <a:gd name="T7" fmla="*/ 0 h 3243"/>
              <a:gd name="T8" fmla="*/ 1721 w 3427"/>
              <a:gd name="T9" fmla="*/ 3243 h 3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7" h="3243">
                <a:moveTo>
                  <a:pt x="1721" y="3243"/>
                </a:moveTo>
                <a:lnTo>
                  <a:pt x="0" y="3243"/>
                </a:lnTo>
                <a:lnTo>
                  <a:pt x="0" y="0"/>
                </a:lnTo>
                <a:lnTo>
                  <a:pt x="3427" y="0"/>
                </a:lnTo>
                <a:lnTo>
                  <a:pt x="1721" y="3243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893544-F67A-440D-BA22-07DDC39E5CB6}"/>
              </a:ext>
            </a:extLst>
          </p:cNvPr>
          <p:cNvSpPr txBox="1"/>
          <p:nvPr/>
        </p:nvSpPr>
        <p:spPr>
          <a:xfrm>
            <a:off x="500514" y="1027700"/>
            <a:ext cx="5595486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E4002B"/>
                </a:solidFill>
                <a:latin typeface="Gotham Bold" pitchFamily="50" charset="0"/>
              </a:rPr>
              <a:t>PERSPECTIVA DE INVERSIÓN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625C34F-DDB3-46C4-9921-DD82A3D5227F}"/>
              </a:ext>
            </a:extLst>
          </p:cNvPr>
          <p:cNvSpPr txBox="1"/>
          <p:nvPr/>
        </p:nvSpPr>
        <p:spPr>
          <a:xfrm>
            <a:off x="500514" y="1441122"/>
            <a:ext cx="3099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DATA CENTER</a:t>
            </a:r>
            <a:endParaRPr lang="es-CO" sz="2000" dirty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43B0F4-8578-4132-A762-B68F4A61AE81}"/>
              </a:ext>
            </a:extLst>
          </p:cNvPr>
          <p:cNvSpPr txBox="1"/>
          <p:nvPr/>
        </p:nvSpPr>
        <p:spPr>
          <a:xfrm>
            <a:off x="534751" y="1990787"/>
            <a:ext cx="9629527" cy="282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00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E4002B"/>
                </a:solidFill>
              </a:rPr>
              <a:t>Aumento</a:t>
            </a:r>
            <a:r>
              <a:rPr lang="en-US" sz="2000" dirty="0">
                <a:solidFill>
                  <a:srgbClr val="E4002B"/>
                </a:solidFill>
              </a:rPr>
              <a:t> de la </a:t>
            </a:r>
            <a:r>
              <a:rPr lang="en-US" sz="2000" dirty="0" err="1">
                <a:solidFill>
                  <a:srgbClr val="E4002B"/>
                </a:solidFill>
              </a:rPr>
              <a:t>digitalización</a:t>
            </a:r>
            <a:r>
              <a:rPr lang="en-US" sz="2000" dirty="0">
                <a:solidFill>
                  <a:srgbClr val="E4002B"/>
                </a:solidFill>
              </a:rPr>
              <a:t>: </a:t>
            </a:r>
            <a:r>
              <a:rPr lang="en-US" sz="2000" dirty="0">
                <a:solidFill>
                  <a:srgbClr val="53585F"/>
                </a:solidFill>
              </a:rPr>
              <a:t>E-commerce / Cloud business / E-payments / Mobile penetration (5G)</a:t>
            </a:r>
          </a:p>
          <a:p>
            <a:pPr marL="459763" lvl="1" algn="just">
              <a:spcAft>
                <a:spcPts val="300"/>
              </a:spcAft>
            </a:pPr>
            <a:endParaRPr lang="en-US" sz="2000" dirty="0">
              <a:solidFill>
                <a:srgbClr val="53585F"/>
              </a:solidFill>
            </a:endParaRPr>
          </a:p>
          <a:p>
            <a:pPr marL="182563" indent="-1800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4002B"/>
                </a:solidFill>
              </a:rPr>
              <a:t>Mercados Target: </a:t>
            </a:r>
            <a:r>
              <a:rPr lang="en-US" sz="2000" dirty="0" err="1">
                <a:solidFill>
                  <a:srgbClr val="53585F"/>
                </a:solidFill>
              </a:rPr>
              <a:t>Brasil</a:t>
            </a:r>
            <a:r>
              <a:rPr lang="en-US" sz="2000" dirty="0">
                <a:solidFill>
                  <a:srgbClr val="53585F"/>
                </a:solidFill>
              </a:rPr>
              <a:t>, México, Chile y Colombia</a:t>
            </a:r>
          </a:p>
          <a:p>
            <a:pPr marL="182563" indent="-1800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3585F"/>
              </a:solidFill>
            </a:endParaRPr>
          </a:p>
          <a:p>
            <a:pPr marL="177800" indent="-176213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4002B"/>
                </a:solidFill>
                <a:latin typeface="+mj-lt"/>
              </a:rPr>
              <a:t>Players </a:t>
            </a:r>
            <a:r>
              <a:rPr lang="en-US" sz="2000" dirty="0" err="1">
                <a:solidFill>
                  <a:srgbClr val="E4002B"/>
                </a:solidFill>
                <a:latin typeface="+mj-lt"/>
              </a:rPr>
              <a:t>Regionales</a:t>
            </a:r>
            <a:r>
              <a:rPr lang="en-US" sz="2000" dirty="0">
                <a:solidFill>
                  <a:srgbClr val="E4002B"/>
                </a:solidFill>
                <a:latin typeface="+mj-lt"/>
              </a:rPr>
              <a:t>:</a:t>
            </a:r>
          </a:p>
          <a:p>
            <a:pPr marL="459763" lvl="1" algn="just">
              <a:spcAft>
                <a:spcPts val="300"/>
              </a:spcAft>
            </a:pPr>
            <a:r>
              <a:rPr lang="en-US" sz="2000" dirty="0">
                <a:solidFill>
                  <a:srgbClr val="53585F"/>
                </a:solidFill>
              </a:rPr>
              <a:t>Colocation: </a:t>
            </a:r>
            <a:r>
              <a:rPr lang="en-US" sz="2000" dirty="0" err="1">
                <a:solidFill>
                  <a:srgbClr val="53585F"/>
                </a:solidFill>
              </a:rPr>
              <a:t>Ascenty</a:t>
            </a:r>
            <a:r>
              <a:rPr lang="en-US" sz="2000" dirty="0">
                <a:solidFill>
                  <a:srgbClr val="53585F"/>
                </a:solidFill>
              </a:rPr>
              <a:t>, </a:t>
            </a:r>
            <a:r>
              <a:rPr lang="en-US" sz="2000" dirty="0" err="1">
                <a:solidFill>
                  <a:srgbClr val="53585F"/>
                </a:solidFill>
              </a:rPr>
              <a:t>Odata</a:t>
            </a:r>
            <a:r>
              <a:rPr lang="en-US" sz="2000" dirty="0">
                <a:solidFill>
                  <a:srgbClr val="53585F"/>
                </a:solidFill>
              </a:rPr>
              <a:t> , Scala, Equinix</a:t>
            </a:r>
          </a:p>
          <a:p>
            <a:pPr marL="459763" lvl="1" algn="just">
              <a:spcAft>
                <a:spcPts val="300"/>
              </a:spcAft>
            </a:pPr>
            <a:r>
              <a:rPr lang="en-US" sz="2000" dirty="0">
                <a:solidFill>
                  <a:srgbClr val="53585F"/>
                </a:solidFill>
              </a:rPr>
              <a:t>Cloud Providers: AWS, Microsoft, Google, Oracle, IBM, Huawei</a:t>
            </a:r>
            <a:endParaRPr lang="es-AR" sz="2000" dirty="0">
              <a:solidFill>
                <a:srgbClr val="5358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C71C8B9-C4F3-415A-BD7B-D422E365836A}"/>
              </a:ext>
            </a:extLst>
          </p:cNvPr>
          <p:cNvSpPr/>
          <p:nvPr/>
        </p:nvSpPr>
        <p:spPr>
          <a:xfrm>
            <a:off x="-3" y="-1974"/>
            <a:ext cx="4932729" cy="685997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E8AFC8D-CFC0-42C1-90E6-264E744287BA}"/>
              </a:ext>
            </a:extLst>
          </p:cNvPr>
          <p:cNvSpPr>
            <a:spLocks/>
          </p:cNvSpPr>
          <p:nvPr/>
        </p:nvSpPr>
        <p:spPr bwMode="auto">
          <a:xfrm>
            <a:off x="4928144" y="-1974"/>
            <a:ext cx="7249188" cy="6859974"/>
          </a:xfrm>
          <a:custGeom>
            <a:avLst/>
            <a:gdLst>
              <a:gd name="T0" fmla="*/ 1721 w 3427"/>
              <a:gd name="T1" fmla="*/ 3243 h 3243"/>
              <a:gd name="T2" fmla="*/ 0 w 3427"/>
              <a:gd name="T3" fmla="*/ 3243 h 3243"/>
              <a:gd name="T4" fmla="*/ 0 w 3427"/>
              <a:gd name="T5" fmla="*/ 0 h 3243"/>
              <a:gd name="T6" fmla="*/ 3427 w 3427"/>
              <a:gd name="T7" fmla="*/ 0 h 3243"/>
              <a:gd name="T8" fmla="*/ 1721 w 3427"/>
              <a:gd name="T9" fmla="*/ 3243 h 3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7" h="3243">
                <a:moveTo>
                  <a:pt x="1721" y="3243"/>
                </a:moveTo>
                <a:lnTo>
                  <a:pt x="0" y="3243"/>
                </a:lnTo>
                <a:lnTo>
                  <a:pt x="0" y="0"/>
                </a:lnTo>
                <a:lnTo>
                  <a:pt x="3427" y="0"/>
                </a:lnTo>
                <a:lnTo>
                  <a:pt x="1721" y="3243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893544-F67A-440D-BA22-07DDC39E5CB6}"/>
              </a:ext>
            </a:extLst>
          </p:cNvPr>
          <p:cNvSpPr txBox="1"/>
          <p:nvPr/>
        </p:nvSpPr>
        <p:spPr>
          <a:xfrm>
            <a:off x="500514" y="1027700"/>
            <a:ext cx="5595486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E4002B"/>
                </a:solidFill>
                <a:latin typeface="Gotham Bold" pitchFamily="50" charset="0"/>
              </a:rPr>
              <a:t>PERSPECTIVA DE INVERSIÓN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625C34F-DDB3-46C4-9921-DD82A3D5227F}"/>
              </a:ext>
            </a:extLst>
          </p:cNvPr>
          <p:cNvSpPr txBox="1"/>
          <p:nvPr/>
        </p:nvSpPr>
        <p:spPr>
          <a:xfrm>
            <a:off x="500514" y="1441122"/>
            <a:ext cx="3099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DATA CENTER</a:t>
            </a:r>
            <a:endParaRPr lang="es-CO" sz="2000" dirty="0">
              <a:solidFill>
                <a:schemeClr val="tx1">
                  <a:lumMod val="75000"/>
                  <a:lumOff val="25000"/>
                </a:schemeClr>
              </a:solidFill>
              <a:latin typeface="Gotham Bold" pitchFamily="50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43B0F4-8578-4132-A762-B68F4A61AE81}"/>
              </a:ext>
            </a:extLst>
          </p:cNvPr>
          <p:cNvSpPr txBox="1"/>
          <p:nvPr/>
        </p:nvSpPr>
        <p:spPr>
          <a:xfrm>
            <a:off x="534751" y="1990787"/>
            <a:ext cx="8975009" cy="407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00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E4002B"/>
                </a:solidFill>
              </a:rPr>
              <a:t>Hyperscalers</a:t>
            </a:r>
            <a:r>
              <a:rPr lang="en-US" dirty="0">
                <a:solidFill>
                  <a:srgbClr val="E4002B"/>
                </a:solidFill>
              </a:rPr>
              <a:t> (&gt;10Mw) – </a:t>
            </a:r>
            <a:r>
              <a:rPr lang="en-US" dirty="0" err="1">
                <a:solidFill>
                  <a:srgbClr val="E4002B"/>
                </a:solidFill>
              </a:rPr>
              <a:t>Proyectos</a:t>
            </a:r>
            <a:r>
              <a:rPr lang="en-US" dirty="0">
                <a:solidFill>
                  <a:srgbClr val="E4002B"/>
                </a:solidFill>
              </a:rPr>
              <a:t> BTS (Built to Suit)</a:t>
            </a:r>
          </a:p>
          <a:p>
            <a:pPr marL="459763" lvl="1" algn="just">
              <a:spcAft>
                <a:spcPts val="300"/>
              </a:spcAft>
            </a:pPr>
            <a:r>
              <a:rPr lang="en-US" dirty="0">
                <a:solidFill>
                  <a:srgbClr val="53585F"/>
                </a:solidFill>
              </a:rPr>
              <a:t>54,000 m2 / 17,000 m2 – 800 racks - 6Mw - $60m - $70m</a:t>
            </a:r>
          </a:p>
          <a:p>
            <a:pPr marL="459763" lvl="1" algn="just">
              <a:spcAft>
                <a:spcPts val="300"/>
              </a:spcAft>
            </a:pPr>
            <a:r>
              <a:rPr lang="en-US" dirty="0">
                <a:solidFill>
                  <a:srgbClr val="53585F"/>
                </a:solidFill>
              </a:rPr>
              <a:t>130,000m2 / 43,000 m2 – 2,000 racks – 20Mw - $150m – 200m</a:t>
            </a:r>
            <a:endParaRPr lang="en-US" sz="1600" dirty="0"/>
          </a:p>
          <a:p>
            <a:pPr marL="182563" indent="-1800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563" indent="-1800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4002B"/>
                </a:solidFill>
              </a:rPr>
              <a:t>Colocation – </a:t>
            </a:r>
            <a:r>
              <a:rPr lang="en-US" dirty="0" err="1">
                <a:solidFill>
                  <a:srgbClr val="E4002B"/>
                </a:solidFill>
              </a:rPr>
              <a:t>Alquiler</a:t>
            </a:r>
            <a:r>
              <a:rPr lang="en-US" dirty="0">
                <a:solidFill>
                  <a:srgbClr val="E4002B"/>
                </a:solidFill>
              </a:rPr>
              <a:t> de </a:t>
            </a:r>
            <a:r>
              <a:rPr lang="en-US" dirty="0" err="1">
                <a:solidFill>
                  <a:srgbClr val="E4002B"/>
                </a:solidFill>
              </a:rPr>
              <a:t>espacios</a:t>
            </a:r>
            <a:r>
              <a:rPr lang="en-US" dirty="0">
                <a:solidFill>
                  <a:srgbClr val="E4002B"/>
                </a:solidFill>
              </a:rPr>
              <a:t> </a:t>
            </a:r>
            <a:r>
              <a:rPr lang="en-US" dirty="0" err="1">
                <a:solidFill>
                  <a:srgbClr val="E4002B"/>
                </a:solidFill>
              </a:rPr>
              <a:t>en</a:t>
            </a:r>
            <a:r>
              <a:rPr lang="en-US" dirty="0">
                <a:solidFill>
                  <a:srgbClr val="E4002B"/>
                </a:solidFill>
              </a:rPr>
              <a:t> DC</a:t>
            </a:r>
          </a:p>
          <a:p>
            <a:pPr marL="2563" algn="just">
              <a:spcAft>
                <a:spcPts val="300"/>
              </a:spcAft>
            </a:pPr>
            <a:r>
              <a:rPr lang="en-US" dirty="0">
                <a:solidFill>
                  <a:srgbClr val="53585F"/>
                </a:solidFill>
              </a:rPr>
              <a:t>      Wholesale - </a:t>
            </a:r>
            <a:r>
              <a:rPr lang="en-US" dirty="0" err="1">
                <a:solidFill>
                  <a:srgbClr val="53585F"/>
                </a:solidFill>
              </a:rPr>
              <a:t>Único</a:t>
            </a:r>
            <a:r>
              <a:rPr lang="en-US" dirty="0">
                <a:solidFill>
                  <a:srgbClr val="53585F"/>
                </a:solidFill>
              </a:rPr>
              <a:t> tenant – </a:t>
            </a:r>
            <a:r>
              <a:rPr lang="en-US" dirty="0" err="1">
                <a:solidFill>
                  <a:srgbClr val="53585F"/>
                </a:solidFill>
              </a:rPr>
              <a:t>paga</a:t>
            </a:r>
            <a:r>
              <a:rPr lang="en-US" dirty="0">
                <a:solidFill>
                  <a:srgbClr val="53585F"/>
                </a:solidFill>
              </a:rPr>
              <a:t> </a:t>
            </a:r>
            <a:r>
              <a:rPr lang="en-US" dirty="0" err="1">
                <a:solidFill>
                  <a:srgbClr val="53585F"/>
                </a:solidFill>
              </a:rPr>
              <a:t>por</a:t>
            </a:r>
            <a:r>
              <a:rPr lang="en-US" dirty="0">
                <a:solidFill>
                  <a:srgbClr val="53585F"/>
                </a:solidFill>
              </a:rPr>
              <a:t> </a:t>
            </a:r>
            <a:r>
              <a:rPr lang="en-US" dirty="0" err="1">
                <a:solidFill>
                  <a:srgbClr val="53585F"/>
                </a:solidFill>
              </a:rPr>
              <a:t>espacio</a:t>
            </a:r>
            <a:r>
              <a:rPr lang="en-US" dirty="0">
                <a:solidFill>
                  <a:srgbClr val="53585F"/>
                </a:solidFill>
              </a:rPr>
              <a:t> + </a:t>
            </a:r>
            <a:r>
              <a:rPr lang="en-US" dirty="0" err="1">
                <a:solidFill>
                  <a:srgbClr val="53585F"/>
                </a:solidFill>
              </a:rPr>
              <a:t>energía</a:t>
            </a:r>
            <a:endParaRPr lang="en-US" dirty="0">
              <a:solidFill>
                <a:srgbClr val="53585F"/>
              </a:solidFill>
            </a:endParaRPr>
          </a:p>
          <a:p>
            <a:pPr marL="459763" lvl="1" algn="just">
              <a:spcAft>
                <a:spcPts val="300"/>
              </a:spcAft>
            </a:pPr>
            <a:r>
              <a:rPr lang="en-US" dirty="0">
                <a:solidFill>
                  <a:srgbClr val="53585F"/>
                </a:solidFill>
              </a:rPr>
              <a:t>Retail – </a:t>
            </a:r>
            <a:r>
              <a:rPr lang="en-US" dirty="0" err="1">
                <a:solidFill>
                  <a:srgbClr val="53585F"/>
                </a:solidFill>
              </a:rPr>
              <a:t>Alquiler</a:t>
            </a:r>
            <a:r>
              <a:rPr lang="en-US" dirty="0">
                <a:solidFill>
                  <a:srgbClr val="53585F"/>
                </a:solidFill>
              </a:rPr>
              <a:t> </a:t>
            </a:r>
            <a:r>
              <a:rPr lang="en-US" dirty="0" err="1">
                <a:solidFill>
                  <a:srgbClr val="53585F"/>
                </a:solidFill>
              </a:rPr>
              <a:t>por</a:t>
            </a:r>
            <a:r>
              <a:rPr lang="en-US" dirty="0">
                <a:solidFill>
                  <a:srgbClr val="53585F"/>
                </a:solidFill>
              </a:rPr>
              <a:t> rack (1/4 – 1/2 - 1)</a:t>
            </a:r>
          </a:p>
          <a:p>
            <a:pPr marL="459763" lvl="1" algn="just">
              <a:spcAft>
                <a:spcPts val="300"/>
              </a:spcAft>
            </a:pPr>
            <a:endParaRPr lang="en-US" dirty="0">
              <a:solidFill>
                <a:srgbClr val="53585F"/>
              </a:solidFill>
            </a:endParaRP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Core: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Ninguno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Value Add: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Sao Paulo, Santiago</a:t>
            </a:r>
          </a:p>
          <a:p>
            <a:pPr fontAlgn="base">
              <a:spcBef>
                <a:spcPct val="0"/>
              </a:spcBef>
              <a:spcAft>
                <a:spcPts val="900"/>
              </a:spcAft>
              <a:buClr>
                <a:srgbClr val="E4002B"/>
              </a:buClr>
            </a:pPr>
            <a:r>
              <a:rPr lang="en-US" dirty="0">
                <a:solidFill>
                  <a:srgbClr val="E4002B"/>
                </a:solidFill>
                <a:latin typeface="Gotham Book" pitchFamily="50" charset="0"/>
                <a:cs typeface="Arial" panose="020B0604020202020204" pitchFamily="34" charset="0"/>
              </a:rPr>
              <a:t>Opportunistic: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Bogotá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Proyectos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  <a:cs typeface="Arial" panose="020B0604020202020204" pitchFamily="34" charset="0"/>
              </a:rPr>
              <a:t> BTS), Uruguay y Argentina</a:t>
            </a:r>
          </a:p>
          <a:p>
            <a:pPr marL="459763" lvl="1" algn="just">
              <a:spcAft>
                <a:spcPts val="300"/>
              </a:spcAft>
            </a:pPr>
            <a:endParaRPr lang="en-US" sz="2000" dirty="0">
              <a:solidFill>
                <a:srgbClr val="5358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69FD01-9C20-4A37-A684-A481E4CFF0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" r="23"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422457-828D-485C-9D54-A583A1FB93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rgbClr val="E4002B">
              <a:alpha val="85000"/>
            </a:srgb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6C797-70DB-4E50-8900-27EF267D7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949" y="1510820"/>
            <a:ext cx="4105275" cy="131112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Gotham Bold" pitchFamily="50" charset="0"/>
              </a:rPr>
              <a:t>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080E62-CEA0-482C-A658-42BBBD0E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50" y="2688148"/>
            <a:ext cx="4585050" cy="418576"/>
          </a:xfrm>
        </p:spPr>
        <p:txBody>
          <a:bodyPr>
            <a:noAutofit/>
          </a:bodyPr>
          <a:lstStyle/>
          <a:p>
            <a:r>
              <a:rPr lang="en-GB" sz="3600" dirty="0">
                <a:latin typeface="Gotham Bold" pitchFamily="50" charset="0"/>
              </a:rPr>
              <a:t>PREGUNTAS Y</a:t>
            </a:r>
            <a:br>
              <a:rPr lang="en-GB" sz="3600" dirty="0">
                <a:latin typeface="Gotham Bold" pitchFamily="50" charset="0"/>
              </a:rPr>
            </a:br>
            <a:r>
              <a:rPr lang="en-GB" sz="3600" dirty="0">
                <a:latin typeface="Gotham Bold" pitchFamily="50" charset="0"/>
              </a:rPr>
              <a:t>RESPUESTAS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97AC01F-5400-4367-AE7E-2620BD150E5F}"/>
              </a:ext>
            </a:extLst>
          </p:cNvPr>
          <p:cNvSpPr>
            <a:spLocks/>
          </p:cNvSpPr>
          <p:nvPr/>
        </p:nvSpPr>
        <p:spPr bwMode="auto">
          <a:xfrm>
            <a:off x="0" y="3405436"/>
            <a:ext cx="12192000" cy="3452564"/>
          </a:xfrm>
          <a:custGeom>
            <a:avLst/>
            <a:gdLst>
              <a:gd name="T0" fmla="*/ 0 w 2944"/>
              <a:gd name="T1" fmla="*/ 831 h 831"/>
              <a:gd name="T2" fmla="*/ 2944 w 2944"/>
              <a:gd name="T3" fmla="*/ 831 h 831"/>
              <a:gd name="T4" fmla="*/ 2944 w 2944"/>
              <a:gd name="T5" fmla="*/ 0 h 831"/>
              <a:gd name="T6" fmla="*/ 0 w 2944"/>
              <a:gd name="T7" fmla="*/ 676 h 831"/>
              <a:gd name="T8" fmla="*/ 0 w 2944"/>
              <a:gd name="T9" fmla="*/ 677 h 831"/>
              <a:gd name="T10" fmla="*/ 0 w 2944"/>
              <a:gd name="T11" fmla="*/ 677 h 831"/>
              <a:gd name="T12" fmla="*/ 0 w 2944"/>
              <a:gd name="T13" fmla="*/ 831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4" h="831">
                <a:moveTo>
                  <a:pt x="0" y="831"/>
                </a:moveTo>
                <a:cubicBezTo>
                  <a:pt x="2944" y="831"/>
                  <a:pt x="2944" y="831"/>
                  <a:pt x="2944" y="831"/>
                </a:cubicBezTo>
                <a:cubicBezTo>
                  <a:pt x="2944" y="0"/>
                  <a:pt x="2944" y="0"/>
                  <a:pt x="2944" y="0"/>
                </a:cubicBezTo>
                <a:cubicBezTo>
                  <a:pt x="0" y="676"/>
                  <a:pt x="0" y="676"/>
                  <a:pt x="0" y="676"/>
                </a:cubicBezTo>
                <a:cubicBezTo>
                  <a:pt x="0" y="676"/>
                  <a:pt x="0" y="677"/>
                  <a:pt x="0" y="677"/>
                </a:cubicBezTo>
                <a:cubicBezTo>
                  <a:pt x="0" y="677"/>
                  <a:pt x="0" y="677"/>
                  <a:pt x="0" y="677"/>
                </a:cubicBezTo>
                <a:lnTo>
                  <a:pt x="0" y="831"/>
                </a:lnTo>
                <a:close/>
              </a:path>
            </a:pathLst>
          </a:custGeom>
          <a:solidFill>
            <a:schemeClr val="tx1">
              <a:lumMod val="50000"/>
              <a:alpha val="50196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FBD2867-064C-4617-A751-9A22F2A371C3}"/>
              </a:ext>
            </a:extLst>
          </p:cNvPr>
          <p:cNvSpPr>
            <a:spLocks noEditPoints="1"/>
          </p:cNvSpPr>
          <p:nvPr/>
        </p:nvSpPr>
        <p:spPr bwMode="auto">
          <a:xfrm>
            <a:off x="2830513" y="3175"/>
            <a:ext cx="6534150" cy="6851650"/>
          </a:xfrm>
          <a:custGeom>
            <a:avLst/>
            <a:gdLst>
              <a:gd name="T0" fmla="*/ 4116 w 4116"/>
              <a:gd name="T1" fmla="*/ 0 h 4316"/>
              <a:gd name="T2" fmla="*/ 0 w 4116"/>
              <a:gd name="T3" fmla="*/ 0 h 4316"/>
              <a:gd name="T4" fmla="*/ 0 w 4116"/>
              <a:gd name="T5" fmla="*/ 4316 h 4316"/>
              <a:gd name="T6" fmla="*/ 1851 w 4116"/>
              <a:gd name="T7" fmla="*/ 4316 h 4316"/>
              <a:gd name="T8" fmla="*/ 4116 w 4116"/>
              <a:gd name="T9" fmla="*/ 0 h 4316"/>
              <a:gd name="T10" fmla="*/ 4116 w 4116"/>
              <a:gd name="T11" fmla="*/ 0 h 4316"/>
              <a:gd name="T12" fmla="*/ 4116 w 4116"/>
              <a:gd name="T13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16" h="4316">
                <a:moveTo>
                  <a:pt x="4116" y="0"/>
                </a:moveTo>
                <a:lnTo>
                  <a:pt x="0" y="0"/>
                </a:lnTo>
                <a:lnTo>
                  <a:pt x="0" y="4316"/>
                </a:lnTo>
                <a:lnTo>
                  <a:pt x="1851" y="4316"/>
                </a:lnTo>
                <a:lnTo>
                  <a:pt x="4116" y="0"/>
                </a:lnTo>
                <a:moveTo>
                  <a:pt x="4116" y="0"/>
                </a:moveTo>
                <a:lnTo>
                  <a:pt x="411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99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90">
            <a:extLst>
              <a:ext uri="{FF2B5EF4-FFF2-40B4-BE49-F238E27FC236}">
                <a16:creationId xmlns:a16="http://schemas.microsoft.com/office/drawing/2014/main" id="{BB245990-2902-4162-94A4-45DDE13927A9}"/>
              </a:ext>
            </a:extLst>
          </p:cNvPr>
          <p:cNvSpPr txBox="1"/>
          <p:nvPr/>
        </p:nvSpPr>
        <p:spPr>
          <a:xfrm>
            <a:off x="1966754" y="631099"/>
            <a:ext cx="8190051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lIns="0" rIns="0" rtlCol="0">
            <a:spAutoFit/>
          </a:bodyPr>
          <a:lstStyle/>
          <a:p>
            <a:pPr algn="ctr" defTabSz="457200"/>
            <a:r>
              <a:rPr lang="es-AR" sz="4000" dirty="0">
                <a:ln w="28575">
                  <a:noFill/>
                </a:ln>
                <a:solidFill>
                  <a:srgbClr val="E4002B"/>
                </a:solidFill>
                <a:latin typeface="Gotham Bold" pitchFamily="50" charset="0"/>
                <a:sym typeface="Helvetica Light"/>
              </a:rPr>
              <a:t>CONVERSEMOS: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62D63B1-6E49-47C5-9C5C-6AE76342CD98}"/>
              </a:ext>
            </a:extLst>
          </p:cNvPr>
          <p:cNvGrpSpPr/>
          <p:nvPr/>
        </p:nvGrpSpPr>
        <p:grpSpPr>
          <a:xfrm>
            <a:off x="1443789" y="3353637"/>
            <a:ext cx="7182632" cy="2226251"/>
            <a:chOff x="1380605" y="3365246"/>
            <a:chExt cx="7182632" cy="2226251"/>
          </a:xfrm>
        </p:grpSpPr>
        <p:sp>
          <p:nvSpPr>
            <p:cNvPr id="13" name="Shape 189">
              <a:extLst>
                <a:ext uri="{FF2B5EF4-FFF2-40B4-BE49-F238E27FC236}">
                  <a16:creationId xmlns:a16="http://schemas.microsoft.com/office/drawing/2014/main" id="{21EDCE0A-8911-457B-86E8-8A8C7FACCF56}"/>
                </a:ext>
              </a:extLst>
            </p:cNvPr>
            <p:cNvSpPr/>
            <p:nvPr/>
          </p:nvSpPr>
          <p:spPr>
            <a:xfrm>
              <a:off x="2998031" y="3365246"/>
              <a:ext cx="1880335" cy="789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r" defTabSz="412750" hangingPunct="0">
                <a:defRPr sz="4600">
                  <a:solidFill>
                    <a:srgbClr val="FD6A30"/>
                  </a:solidFill>
                  <a:latin typeface="Gotham Ultra"/>
                  <a:ea typeface="Gotham Ultra"/>
                  <a:cs typeface="Gotham Ultra"/>
                  <a:sym typeface="Gotham Ultra"/>
                </a:defRPr>
              </a:pPr>
              <a:r>
                <a:rPr lang="es-ES" sz="2400" kern="0" dirty="0">
                  <a:solidFill>
                    <a:srgbClr val="E4002B"/>
                  </a:solidFill>
                  <a:latin typeface="Gotham Bold" pitchFamily="50" charset="0"/>
                  <a:sym typeface="Gotham Ultra"/>
                </a:rPr>
                <a:t>Fernando</a:t>
              </a:r>
            </a:p>
            <a:p>
              <a:pPr algn="r" defTabSz="412750" hangingPunct="0">
                <a:defRPr sz="4600">
                  <a:solidFill>
                    <a:srgbClr val="FD6A30"/>
                  </a:solidFill>
                  <a:latin typeface="Gotham Ultra"/>
                  <a:ea typeface="Gotham Ultra"/>
                  <a:cs typeface="Gotham Ultra"/>
                  <a:sym typeface="Gotham Ultra"/>
                </a:defRPr>
              </a:pPr>
              <a:r>
                <a:rPr lang="es-ES" sz="2400" kern="0" dirty="0">
                  <a:solidFill>
                    <a:srgbClr val="E4002B"/>
                  </a:solidFill>
                  <a:latin typeface="Gotham Bold" pitchFamily="50" charset="0"/>
                  <a:sym typeface="Gotham Ultra"/>
                </a:rPr>
                <a:t>Lerici</a:t>
              </a:r>
              <a:endParaRPr sz="2400" kern="0" dirty="0">
                <a:solidFill>
                  <a:srgbClr val="E4002B"/>
                </a:solidFill>
                <a:latin typeface="Gotham Bold" pitchFamily="50" charset="0"/>
                <a:sym typeface="Gotham Ultra"/>
              </a:endParaRPr>
            </a:p>
          </p:txBody>
        </p:sp>
        <p:sp>
          <p:nvSpPr>
            <p:cNvPr id="14" name="Shape 192">
              <a:extLst>
                <a:ext uri="{FF2B5EF4-FFF2-40B4-BE49-F238E27FC236}">
                  <a16:creationId xmlns:a16="http://schemas.microsoft.com/office/drawing/2014/main" id="{37EA7B16-FEAC-4036-A044-D53C20942A35}"/>
                </a:ext>
              </a:extLst>
            </p:cNvPr>
            <p:cNvSpPr/>
            <p:nvPr/>
          </p:nvSpPr>
          <p:spPr>
            <a:xfrm>
              <a:off x="1380605" y="4133515"/>
              <a:ext cx="3497761" cy="12208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r" defTabSz="412750" hangingPunct="0">
                <a:defRPr sz="2000">
                  <a:solidFill>
                    <a:srgbClr val="53585F"/>
                  </a:solidFill>
                  <a:latin typeface="Gotham Black"/>
                  <a:ea typeface="Gotham Black"/>
                  <a:cs typeface="Gotham Black"/>
                  <a:sym typeface="Gotham Black"/>
                </a:defRPr>
              </a:pPr>
              <a:r>
                <a:rPr lang="en-US" kern="0" dirty="0" err="1">
                  <a:solidFill>
                    <a:srgbClr val="53585F"/>
                  </a:solidFill>
                  <a:latin typeface="Gotham Bold" pitchFamily="50" charset="0"/>
                  <a:sym typeface="Gotham Black"/>
                </a:rPr>
                <a:t>Gerente</a:t>
              </a:r>
              <a:r>
                <a:rPr lang="en-US" kern="0" dirty="0">
                  <a:solidFill>
                    <a:srgbClr val="53585F"/>
                  </a:solidFill>
                  <a:latin typeface="Gotham Bold" pitchFamily="50" charset="0"/>
                  <a:sym typeface="Gotham Black"/>
                </a:rPr>
                <a:t> de Transaction Management Sudamérica</a:t>
              </a:r>
            </a:p>
            <a:p>
              <a:pPr algn="r" defTabSz="412750" hangingPunct="0">
                <a:defRPr sz="2000">
                  <a:solidFill>
                    <a:srgbClr val="53585F"/>
                  </a:solidFill>
                  <a:latin typeface="Gotham Black"/>
                  <a:ea typeface="Gotham Black"/>
                  <a:cs typeface="Gotham Black"/>
                  <a:sym typeface="Gotham Black"/>
                </a:defRPr>
              </a:pPr>
              <a:endParaRPr lang="en-US" kern="0" dirty="0">
                <a:solidFill>
                  <a:srgbClr val="53585F"/>
                </a:solidFill>
                <a:latin typeface="Gotham Bold" pitchFamily="50" charset="0"/>
                <a:sym typeface="Gotham Black"/>
              </a:endParaRPr>
            </a:p>
            <a:p>
              <a:pPr algn="r" defTabSz="412750" hangingPunct="0">
                <a:defRPr sz="2000">
                  <a:solidFill>
                    <a:srgbClr val="53585F"/>
                  </a:solidFill>
                  <a:latin typeface="Gotham Book"/>
                  <a:ea typeface="Gotham Book"/>
                  <a:cs typeface="Gotham Book"/>
                  <a:sym typeface="Gotham Book"/>
                </a:defRPr>
              </a:pPr>
              <a:r>
                <a:rPr lang="es-AR" sz="1600" u="sng" kern="0" dirty="0">
                  <a:solidFill>
                    <a:srgbClr val="E4002B"/>
                  </a:solidFill>
                  <a:latin typeface="Gotham Medium" pitchFamily="50" charset="0"/>
                  <a:sym typeface="Gotham Book"/>
                </a:rPr>
                <a:t>fernando.lerici@cushwake.com</a:t>
              </a:r>
              <a:endParaRPr lang="es-AR" sz="1600" kern="0" dirty="0">
                <a:solidFill>
                  <a:srgbClr val="E4002B"/>
                </a:solidFill>
                <a:latin typeface="Gotham Medium" pitchFamily="50" charset="0"/>
                <a:sym typeface="Gotham Book"/>
              </a:endParaRPr>
            </a:p>
          </p:txBody>
        </p:sp>
        <p:sp>
          <p:nvSpPr>
            <p:cNvPr id="15" name="Shape 189">
              <a:extLst>
                <a:ext uri="{FF2B5EF4-FFF2-40B4-BE49-F238E27FC236}">
                  <a16:creationId xmlns:a16="http://schemas.microsoft.com/office/drawing/2014/main" id="{9F4465F1-8044-498A-980F-53BFDDA94E69}"/>
                </a:ext>
              </a:extLst>
            </p:cNvPr>
            <p:cNvSpPr/>
            <p:nvPr/>
          </p:nvSpPr>
          <p:spPr>
            <a:xfrm>
              <a:off x="6682902" y="3365246"/>
              <a:ext cx="1880335" cy="789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r" defTabSz="412750" hangingPunct="0">
                <a:defRPr sz="4600">
                  <a:solidFill>
                    <a:srgbClr val="FD6A30"/>
                  </a:solidFill>
                  <a:latin typeface="Gotham Ultra"/>
                  <a:ea typeface="Gotham Ultra"/>
                  <a:cs typeface="Gotham Ultra"/>
                  <a:sym typeface="Gotham Ultra"/>
                </a:defRPr>
              </a:pPr>
              <a:r>
                <a:rPr lang="es-ES" sz="2400" kern="0" dirty="0">
                  <a:solidFill>
                    <a:srgbClr val="E4002B"/>
                  </a:solidFill>
                  <a:latin typeface="Gotham Bold" pitchFamily="50" charset="0"/>
                  <a:sym typeface="Gotham Ultra"/>
                </a:rPr>
                <a:t>Juan Carlos</a:t>
              </a:r>
            </a:p>
            <a:p>
              <a:pPr algn="r" defTabSz="412750" hangingPunct="0">
                <a:defRPr sz="4600">
                  <a:solidFill>
                    <a:srgbClr val="FD6A30"/>
                  </a:solidFill>
                  <a:latin typeface="Gotham Ultra"/>
                  <a:ea typeface="Gotham Ultra"/>
                  <a:cs typeface="Gotham Ultra"/>
                  <a:sym typeface="Gotham Ultra"/>
                </a:defRPr>
              </a:pPr>
              <a:r>
                <a:rPr lang="es-ES" sz="2400" kern="0" dirty="0">
                  <a:solidFill>
                    <a:srgbClr val="E4002B"/>
                  </a:solidFill>
                  <a:latin typeface="Gotham Bold" pitchFamily="50" charset="0"/>
                  <a:sym typeface="Gotham Ultra"/>
                </a:rPr>
                <a:t>Delgado</a:t>
              </a:r>
              <a:endParaRPr sz="2400" kern="0" dirty="0">
                <a:solidFill>
                  <a:srgbClr val="E4002B"/>
                </a:solidFill>
                <a:latin typeface="Gotham Bold" pitchFamily="50" charset="0"/>
                <a:sym typeface="Gotham Ultra"/>
              </a:endParaRPr>
            </a:p>
          </p:txBody>
        </p:sp>
        <p:sp>
          <p:nvSpPr>
            <p:cNvPr id="16" name="Shape 192">
              <a:extLst>
                <a:ext uri="{FF2B5EF4-FFF2-40B4-BE49-F238E27FC236}">
                  <a16:creationId xmlns:a16="http://schemas.microsoft.com/office/drawing/2014/main" id="{64562038-90CC-43B4-800C-1269BE94D559}"/>
                </a:ext>
              </a:extLst>
            </p:cNvPr>
            <p:cNvSpPr/>
            <p:nvPr/>
          </p:nvSpPr>
          <p:spPr>
            <a:xfrm>
              <a:off x="5065476" y="4124429"/>
              <a:ext cx="3497761" cy="14670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r" defTabSz="412750" hangingPunct="0">
                <a:defRPr sz="2000">
                  <a:solidFill>
                    <a:srgbClr val="53585F"/>
                  </a:solidFill>
                  <a:latin typeface="Gotham Black"/>
                  <a:ea typeface="Gotham Black"/>
                  <a:cs typeface="Gotham Black"/>
                  <a:sym typeface="Gotham Black"/>
                </a:defRPr>
              </a:pPr>
              <a:r>
                <a:rPr lang="en-US" kern="0" dirty="0">
                  <a:solidFill>
                    <a:srgbClr val="53585F"/>
                  </a:solidFill>
                  <a:latin typeface="Gotham Bold" pitchFamily="50" charset="0"/>
                  <a:sym typeface="Gotham Black"/>
                </a:rPr>
                <a:t>Country Manager</a:t>
              </a:r>
            </a:p>
            <a:p>
              <a:pPr algn="r" defTabSz="412750" hangingPunct="0">
                <a:defRPr sz="2000">
                  <a:solidFill>
                    <a:srgbClr val="53585F"/>
                  </a:solidFill>
                  <a:latin typeface="Gotham Black"/>
                  <a:ea typeface="Gotham Black"/>
                  <a:cs typeface="Gotham Black"/>
                  <a:sym typeface="Gotham Black"/>
                </a:defRPr>
              </a:pPr>
              <a:r>
                <a:rPr lang="en-US" kern="0" dirty="0">
                  <a:solidFill>
                    <a:srgbClr val="53585F"/>
                  </a:solidFill>
                  <a:latin typeface="Gotham Bold" pitchFamily="50" charset="0"/>
                  <a:sym typeface="Gotham Black"/>
                </a:rPr>
                <a:t>Colombia</a:t>
              </a:r>
            </a:p>
            <a:p>
              <a:pPr algn="r" defTabSz="412750" hangingPunct="0">
                <a:defRPr sz="2000">
                  <a:solidFill>
                    <a:srgbClr val="53585F"/>
                  </a:solidFill>
                  <a:latin typeface="Gotham Black"/>
                  <a:ea typeface="Gotham Black"/>
                  <a:cs typeface="Gotham Black"/>
                  <a:sym typeface="Gotham Black"/>
                </a:defRPr>
              </a:pPr>
              <a:endParaRPr lang="en-US" kern="0" dirty="0">
                <a:solidFill>
                  <a:srgbClr val="53585F"/>
                </a:solidFill>
                <a:latin typeface="Gotham Bold" pitchFamily="50" charset="0"/>
                <a:sym typeface="Gotham Black"/>
              </a:endParaRPr>
            </a:p>
            <a:p>
              <a:pPr algn="r" defTabSz="412750" hangingPunct="0">
                <a:defRPr sz="2000">
                  <a:solidFill>
                    <a:srgbClr val="53585F"/>
                  </a:solidFill>
                  <a:latin typeface="Gotham Book"/>
                  <a:ea typeface="Gotham Book"/>
                  <a:cs typeface="Gotham Book"/>
                  <a:sym typeface="Gotham Book"/>
                </a:defRPr>
              </a:pPr>
              <a:r>
                <a:rPr lang="es-AR" sz="1600" u="sng" kern="0" dirty="0">
                  <a:solidFill>
                    <a:srgbClr val="E4002B"/>
                  </a:solidFill>
                  <a:latin typeface="Gotham Medium" pitchFamily="50" charset="0"/>
                  <a:sym typeface="Gotham Book"/>
                </a:rPr>
                <a:t>juan.delgado@cushwake.com</a:t>
              </a:r>
              <a:endParaRPr lang="es-AR" sz="1600" kern="0" dirty="0">
                <a:solidFill>
                  <a:srgbClr val="E4002B"/>
                </a:solidFill>
                <a:latin typeface="Gotham Medium" pitchFamily="50" charset="0"/>
                <a:sym typeface="Gotham Book"/>
              </a:endParaRPr>
            </a:p>
            <a:p>
              <a:pPr algn="r" defTabSz="412750" hangingPunct="0">
                <a:defRPr sz="2000">
                  <a:solidFill>
                    <a:srgbClr val="53585F"/>
                  </a:solidFill>
                  <a:latin typeface="Gotham Book"/>
                  <a:ea typeface="Gotham Book"/>
                  <a:cs typeface="Gotham Book"/>
                  <a:sym typeface="Gotham Book"/>
                </a:defRPr>
              </a:pPr>
              <a:r>
                <a:rPr lang="es-AR" sz="1600" kern="0" dirty="0">
                  <a:solidFill>
                    <a:srgbClr val="53585F"/>
                  </a:solidFill>
                  <a:latin typeface="Gotham Medium" pitchFamily="50" charset="0"/>
                  <a:sym typeface="Gotham Book"/>
                </a:rPr>
                <a:t>+57 316 473 5368</a:t>
              </a:r>
            </a:p>
          </p:txBody>
        </p:sp>
      </p:grpSp>
      <p:pic>
        <p:nvPicPr>
          <p:cNvPr id="3" name="Imagen 2" descr="Un hombre en traje con la boca abierta&#10;&#10;Descripción generada automáticamente">
            <a:extLst>
              <a:ext uri="{FF2B5EF4-FFF2-40B4-BE49-F238E27FC236}">
                <a16:creationId xmlns:a16="http://schemas.microsoft.com/office/drawing/2014/main" id="{1E2890B9-2449-4E13-8B75-EEA6FB2FB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63" y="1525194"/>
            <a:ext cx="1753987" cy="1753987"/>
          </a:xfrm>
          <a:prstGeom prst="rect">
            <a:avLst/>
          </a:prstGeom>
        </p:spPr>
      </p:pic>
      <p:pic>
        <p:nvPicPr>
          <p:cNvPr id="5" name="Imagen 4" descr="Un hombre con traje y corbata sonriendo&#10;&#10;Descripción generada automáticamente">
            <a:extLst>
              <a:ext uri="{FF2B5EF4-FFF2-40B4-BE49-F238E27FC236}">
                <a16:creationId xmlns:a16="http://schemas.microsoft.com/office/drawing/2014/main" id="{D251FEE7-744D-487D-A5CC-EDF2547B4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38" y="1525194"/>
            <a:ext cx="1753987" cy="17539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C149424-E222-437B-B9DC-1E6FC12A0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62" t="29458" r="11961" b="32710"/>
          <a:stretch/>
        </p:blipFill>
        <p:spPr>
          <a:xfrm>
            <a:off x="9987993" y="4496497"/>
            <a:ext cx="1392770" cy="1372975"/>
          </a:xfrm>
          <a:prstGeom prst="rect">
            <a:avLst/>
          </a:prstGeom>
        </p:spPr>
      </p:pic>
      <p:sp>
        <p:nvSpPr>
          <p:cNvPr id="17" name="Shape 192">
            <a:extLst>
              <a:ext uri="{FF2B5EF4-FFF2-40B4-BE49-F238E27FC236}">
                <a16:creationId xmlns:a16="http://schemas.microsoft.com/office/drawing/2014/main" id="{D092FC30-1234-4BEC-AE35-9C53E6811A10}"/>
              </a:ext>
            </a:extLst>
          </p:cNvPr>
          <p:cNvSpPr/>
          <p:nvPr/>
        </p:nvSpPr>
        <p:spPr>
          <a:xfrm>
            <a:off x="9008058" y="5885062"/>
            <a:ext cx="287739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r" defTabSz="412750" hangingPunct="0">
              <a:defRPr sz="2000">
                <a:solidFill>
                  <a:srgbClr val="53585F"/>
                </a:solidFill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n-US" sz="1400" kern="0" dirty="0" err="1">
                <a:solidFill>
                  <a:srgbClr val="53585F"/>
                </a:solidFill>
                <a:latin typeface="Gotham Bold" pitchFamily="50" charset="0"/>
                <a:sym typeface="Gotham Black"/>
              </a:rPr>
              <a:t>Conoce</a:t>
            </a:r>
            <a:r>
              <a:rPr lang="en-US" sz="1400" kern="0" dirty="0">
                <a:solidFill>
                  <a:srgbClr val="53585F"/>
                </a:solidFill>
                <a:latin typeface="Gotham Bold" pitchFamily="50" charset="0"/>
                <a:sym typeface="Gotham Black"/>
              </a:rPr>
              <a:t> </a:t>
            </a:r>
            <a:r>
              <a:rPr lang="en-US" sz="1400" kern="0" dirty="0" err="1">
                <a:solidFill>
                  <a:srgbClr val="53585F"/>
                </a:solidFill>
                <a:latin typeface="Gotham Bold" pitchFamily="50" charset="0"/>
                <a:sym typeface="Gotham Black"/>
              </a:rPr>
              <a:t>nuestros</a:t>
            </a:r>
            <a:r>
              <a:rPr lang="en-US" sz="1400" kern="0" dirty="0">
                <a:solidFill>
                  <a:srgbClr val="53585F"/>
                </a:solidFill>
                <a:latin typeface="Gotham Bold" pitchFamily="50" charset="0"/>
                <a:sym typeface="Gotham Black"/>
              </a:rPr>
              <a:t> </a:t>
            </a:r>
            <a:r>
              <a:rPr lang="en-US" sz="1400" kern="0" dirty="0" err="1">
                <a:solidFill>
                  <a:srgbClr val="53585F"/>
                </a:solidFill>
                <a:latin typeface="Gotham Bold" pitchFamily="50" charset="0"/>
                <a:sym typeface="Gotham Black"/>
              </a:rPr>
              <a:t>informes</a:t>
            </a:r>
            <a:endParaRPr lang="en-US" sz="1400" kern="0" dirty="0">
              <a:solidFill>
                <a:srgbClr val="53585F"/>
              </a:solidFill>
              <a:latin typeface="Gotham Bold" pitchFamily="50" charset="0"/>
              <a:sym typeface="Gotham Black"/>
            </a:endParaRPr>
          </a:p>
          <a:p>
            <a:pPr algn="r" defTabSz="412750" hangingPunct="0">
              <a:defRPr sz="2000">
                <a:solidFill>
                  <a:srgbClr val="53585F"/>
                </a:solidFill>
                <a:latin typeface="Gotham Black"/>
                <a:ea typeface="Gotham Black"/>
                <a:cs typeface="Gotham Black"/>
                <a:sym typeface="Gotham Black"/>
              </a:defRPr>
            </a:pPr>
            <a:endParaRPr lang="en-US" sz="1400" kern="0" dirty="0">
              <a:solidFill>
                <a:srgbClr val="53585F"/>
              </a:solidFill>
              <a:latin typeface="Gotham Bold" pitchFamily="50" charset="0"/>
              <a:sym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41134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69FD01-9C20-4A37-A684-A481E4CFF0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" r="23"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422457-828D-485C-9D54-A583A1FB93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rgbClr val="E4002B">
              <a:alpha val="85000"/>
            </a:srgb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6C797-70DB-4E50-8900-27EF267D7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838" y="1571329"/>
            <a:ext cx="4105275" cy="131112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Gotham Bold" pitchFamily="50" charset="0"/>
              </a:rPr>
              <a:t>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080E62-CEA0-482C-A658-42BBBD0E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956047"/>
            <a:ext cx="4105275" cy="418576"/>
          </a:xfrm>
        </p:spPr>
        <p:txBody>
          <a:bodyPr>
            <a:noAutofit/>
          </a:bodyPr>
          <a:lstStyle/>
          <a:p>
            <a:r>
              <a:rPr lang="en-GB" sz="3600" dirty="0">
                <a:latin typeface="Gotham Bold" pitchFamily="50" charset="0"/>
              </a:rPr>
              <a:t>INDUSTRIAL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97AC01F-5400-4367-AE7E-2620BD150E5F}"/>
              </a:ext>
            </a:extLst>
          </p:cNvPr>
          <p:cNvSpPr>
            <a:spLocks/>
          </p:cNvSpPr>
          <p:nvPr/>
        </p:nvSpPr>
        <p:spPr bwMode="auto">
          <a:xfrm>
            <a:off x="0" y="3405436"/>
            <a:ext cx="12192000" cy="3452564"/>
          </a:xfrm>
          <a:custGeom>
            <a:avLst/>
            <a:gdLst>
              <a:gd name="T0" fmla="*/ 0 w 2944"/>
              <a:gd name="T1" fmla="*/ 831 h 831"/>
              <a:gd name="T2" fmla="*/ 2944 w 2944"/>
              <a:gd name="T3" fmla="*/ 831 h 831"/>
              <a:gd name="T4" fmla="*/ 2944 w 2944"/>
              <a:gd name="T5" fmla="*/ 0 h 831"/>
              <a:gd name="T6" fmla="*/ 0 w 2944"/>
              <a:gd name="T7" fmla="*/ 676 h 831"/>
              <a:gd name="T8" fmla="*/ 0 w 2944"/>
              <a:gd name="T9" fmla="*/ 677 h 831"/>
              <a:gd name="T10" fmla="*/ 0 w 2944"/>
              <a:gd name="T11" fmla="*/ 677 h 831"/>
              <a:gd name="T12" fmla="*/ 0 w 2944"/>
              <a:gd name="T13" fmla="*/ 831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4" h="831">
                <a:moveTo>
                  <a:pt x="0" y="831"/>
                </a:moveTo>
                <a:cubicBezTo>
                  <a:pt x="2944" y="831"/>
                  <a:pt x="2944" y="831"/>
                  <a:pt x="2944" y="831"/>
                </a:cubicBezTo>
                <a:cubicBezTo>
                  <a:pt x="2944" y="0"/>
                  <a:pt x="2944" y="0"/>
                  <a:pt x="2944" y="0"/>
                </a:cubicBezTo>
                <a:cubicBezTo>
                  <a:pt x="0" y="676"/>
                  <a:pt x="0" y="676"/>
                  <a:pt x="0" y="676"/>
                </a:cubicBezTo>
                <a:cubicBezTo>
                  <a:pt x="0" y="676"/>
                  <a:pt x="0" y="677"/>
                  <a:pt x="0" y="677"/>
                </a:cubicBezTo>
                <a:cubicBezTo>
                  <a:pt x="0" y="677"/>
                  <a:pt x="0" y="677"/>
                  <a:pt x="0" y="677"/>
                </a:cubicBezTo>
                <a:lnTo>
                  <a:pt x="0" y="831"/>
                </a:lnTo>
                <a:close/>
              </a:path>
            </a:pathLst>
          </a:custGeom>
          <a:solidFill>
            <a:schemeClr val="tx1">
              <a:lumMod val="50000"/>
              <a:alpha val="50196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FBD2867-064C-4617-A751-9A22F2A371C3}"/>
              </a:ext>
            </a:extLst>
          </p:cNvPr>
          <p:cNvSpPr>
            <a:spLocks noEditPoints="1"/>
          </p:cNvSpPr>
          <p:nvPr/>
        </p:nvSpPr>
        <p:spPr bwMode="auto">
          <a:xfrm>
            <a:off x="2830513" y="3175"/>
            <a:ext cx="6534150" cy="6851650"/>
          </a:xfrm>
          <a:custGeom>
            <a:avLst/>
            <a:gdLst>
              <a:gd name="T0" fmla="*/ 4116 w 4116"/>
              <a:gd name="T1" fmla="*/ 0 h 4316"/>
              <a:gd name="T2" fmla="*/ 0 w 4116"/>
              <a:gd name="T3" fmla="*/ 0 h 4316"/>
              <a:gd name="T4" fmla="*/ 0 w 4116"/>
              <a:gd name="T5" fmla="*/ 4316 h 4316"/>
              <a:gd name="T6" fmla="*/ 1851 w 4116"/>
              <a:gd name="T7" fmla="*/ 4316 h 4316"/>
              <a:gd name="T8" fmla="*/ 4116 w 4116"/>
              <a:gd name="T9" fmla="*/ 0 h 4316"/>
              <a:gd name="T10" fmla="*/ 4116 w 4116"/>
              <a:gd name="T11" fmla="*/ 0 h 4316"/>
              <a:gd name="T12" fmla="*/ 4116 w 4116"/>
              <a:gd name="T13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16" h="4316">
                <a:moveTo>
                  <a:pt x="4116" y="0"/>
                </a:moveTo>
                <a:lnTo>
                  <a:pt x="0" y="0"/>
                </a:lnTo>
                <a:lnTo>
                  <a:pt x="0" y="4316"/>
                </a:lnTo>
                <a:lnTo>
                  <a:pt x="1851" y="4316"/>
                </a:lnTo>
                <a:lnTo>
                  <a:pt x="4116" y="0"/>
                </a:lnTo>
                <a:moveTo>
                  <a:pt x="4116" y="0"/>
                </a:moveTo>
                <a:lnTo>
                  <a:pt x="411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9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F28EA60-351E-4DBE-9A6D-B6889FC2086C}"/>
              </a:ext>
            </a:extLst>
          </p:cNvPr>
          <p:cNvSpPr/>
          <p:nvPr/>
        </p:nvSpPr>
        <p:spPr>
          <a:xfrm>
            <a:off x="6227497" y="5720972"/>
            <a:ext cx="5360424" cy="583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D9DB25C-2A4B-4F72-901E-B35028281D9F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3B2C55C-6036-4AF0-9244-9D0ABEA86F0E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9C4DCC9-41A1-478C-AD71-099D35384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953CDCDF-B915-45C7-AF21-85A1558F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BBABC93-F660-40FC-ACC7-2C3F11B1DF6F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28" name="Freeform 13">
            <a:extLst>
              <a:ext uri="{FF2B5EF4-FFF2-40B4-BE49-F238E27FC236}">
                <a16:creationId xmlns:a16="http://schemas.microsoft.com/office/drawing/2014/main" id="{DDCA5584-B232-447C-BA99-F671D4E9E261}"/>
              </a:ext>
            </a:extLst>
          </p:cNvPr>
          <p:cNvSpPr>
            <a:spLocks/>
          </p:cNvSpPr>
          <p:nvPr/>
        </p:nvSpPr>
        <p:spPr bwMode="auto">
          <a:xfrm>
            <a:off x="1937974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AB3187AB-285E-4478-8193-968282016432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FD6B046-727F-4066-B7B1-8EA7F8B84EE0}"/>
              </a:ext>
            </a:extLst>
          </p:cNvPr>
          <p:cNvSpPr txBox="1"/>
          <p:nvPr/>
        </p:nvSpPr>
        <p:spPr>
          <a:xfrm>
            <a:off x="500514" y="1027700"/>
            <a:ext cx="418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PANORAMA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84CD0C4F-9EBA-4EAA-96B0-DABB4F05FE3C}"/>
              </a:ext>
            </a:extLst>
          </p:cNvPr>
          <p:cNvSpPr txBox="1"/>
          <p:nvPr/>
        </p:nvSpPr>
        <p:spPr>
          <a:xfrm>
            <a:off x="2246159" y="2238490"/>
            <a:ext cx="33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53585F"/>
                </a:solidFill>
                <a:latin typeface="Gotham Bold" pitchFamily="50" charset="0"/>
              </a:rPr>
              <a:t>15.123.103 m2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0CC66317-3BB6-4243-AB98-DF5D086CD693}"/>
              </a:ext>
            </a:extLst>
          </p:cNvPr>
          <p:cNvSpPr txBox="1"/>
          <p:nvPr/>
        </p:nvSpPr>
        <p:spPr>
          <a:xfrm>
            <a:off x="2246161" y="2727511"/>
            <a:ext cx="335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3585F"/>
                </a:solidFill>
                <a:latin typeface="Gotham Book" pitchFamily="50" charset="0"/>
              </a:rPr>
              <a:t>INVENTARIO S1 2022</a:t>
            </a:r>
            <a:endParaRPr lang="es-CO" sz="1400" dirty="0">
              <a:solidFill>
                <a:srgbClr val="53585F"/>
              </a:solidFill>
              <a:latin typeface="Gotham Book" pitchFamily="50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E8077724-99EB-40FD-B55F-7B970CE024A2}"/>
              </a:ext>
            </a:extLst>
          </p:cNvPr>
          <p:cNvSpPr txBox="1"/>
          <p:nvPr/>
        </p:nvSpPr>
        <p:spPr>
          <a:xfrm>
            <a:off x="2246159" y="3307928"/>
            <a:ext cx="33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53585F"/>
                </a:solidFill>
                <a:latin typeface="Gotham Bold" pitchFamily="50" charset="0"/>
              </a:rPr>
              <a:t>13% 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5326C314-804A-4487-A18A-4EF0AEC7ACFC}"/>
              </a:ext>
            </a:extLst>
          </p:cNvPr>
          <p:cNvSpPr txBox="1"/>
          <p:nvPr/>
        </p:nvSpPr>
        <p:spPr>
          <a:xfrm>
            <a:off x="2246161" y="3796949"/>
            <a:ext cx="33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3585F"/>
                </a:solidFill>
                <a:latin typeface="Gotham Book" pitchFamily="50" charset="0"/>
              </a:rPr>
              <a:t>DE CRECIMIENTO DEL INVENTARIO A FINALIZAR 2022</a:t>
            </a:r>
            <a:endParaRPr lang="es-CO" sz="1400" dirty="0">
              <a:solidFill>
                <a:srgbClr val="53585F"/>
              </a:solidFill>
              <a:latin typeface="Gotham Book" pitchFamily="50" charset="0"/>
            </a:endParaRP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0F9D2089-E48B-47A0-9113-71EC0A47002D}"/>
              </a:ext>
            </a:extLst>
          </p:cNvPr>
          <p:cNvSpPr txBox="1"/>
          <p:nvPr/>
        </p:nvSpPr>
        <p:spPr>
          <a:xfrm>
            <a:off x="2246158" y="4378461"/>
            <a:ext cx="33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rgbClr val="53585F"/>
                </a:solidFill>
                <a:latin typeface="Gotham Bold" pitchFamily="50" charset="0"/>
              </a:rPr>
              <a:t>7,85%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959A72CD-B7AF-40CA-8589-804A52C65EC3}"/>
              </a:ext>
            </a:extLst>
          </p:cNvPr>
          <p:cNvSpPr txBox="1"/>
          <p:nvPr/>
        </p:nvSpPr>
        <p:spPr>
          <a:xfrm>
            <a:off x="2246159" y="4867482"/>
            <a:ext cx="335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3585F"/>
                </a:solidFill>
                <a:latin typeface="Gotham Book" pitchFamily="50" charset="0"/>
              </a:rPr>
              <a:t>VACANCIA A NIVEL REGIONAL</a:t>
            </a:r>
            <a:endParaRPr lang="es-CO" sz="1400" dirty="0">
              <a:solidFill>
                <a:srgbClr val="53585F"/>
              </a:solidFill>
              <a:latin typeface="Gotham Book" pitchFamily="50" charset="0"/>
            </a:endParaRPr>
          </a:p>
        </p:txBody>
      </p:sp>
      <p:grpSp>
        <p:nvGrpSpPr>
          <p:cNvPr id="107" name="Group 76">
            <a:extLst>
              <a:ext uri="{FF2B5EF4-FFF2-40B4-BE49-F238E27FC236}">
                <a16:creationId xmlns:a16="http://schemas.microsoft.com/office/drawing/2014/main" id="{35C35A04-56E1-4A43-88A3-D5D8797B9D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2135" y="2309009"/>
            <a:ext cx="739032" cy="737632"/>
            <a:chOff x="215" y="937"/>
            <a:chExt cx="528" cy="527"/>
          </a:xfrm>
        </p:grpSpPr>
        <p:sp>
          <p:nvSpPr>
            <p:cNvPr id="108" name="Oval 77">
              <a:extLst>
                <a:ext uri="{FF2B5EF4-FFF2-40B4-BE49-F238E27FC236}">
                  <a16:creationId xmlns:a16="http://schemas.microsoft.com/office/drawing/2014/main" id="{6F20B199-D6CE-4736-9979-A26FD1A60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937"/>
              <a:ext cx="528" cy="527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78">
              <a:extLst>
                <a:ext uri="{FF2B5EF4-FFF2-40B4-BE49-F238E27FC236}">
                  <a16:creationId xmlns:a16="http://schemas.microsoft.com/office/drawing/2014/main" id="{758475CD-8FB4-4B1F-AD68-A95592B5B3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" y="959"/>
              <a:ext cx="484" cy="48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101"/>
                </a:cxn>
                <a:cxn ang="0">
                  <a:pos x="101" y="202"/>
                </a:cxn>
                <a:cxn ang="0">
                  <a:pos x="202" y="101"/>
                </a:cxn>
                <a:cxn ang="0">
                  <a:pos x="101" y="0"/>
                </a:cxn>
                <a:cxn ang="0">
                  <a:pos x="169" y="169"/>
                </a:cxn>
                <a:cxn ang="0">
                  <a:pos x="101" y="197"/>
                </a:cxn>
                <a:cxn ang="0">
                  <a:pos x="33" y="169"/>
                </a:cxn>
                <a:cxn ang="0">
                  <a:pos x="5" y="101"/>
                </a:cxn>
                <a:cxn ang="0">
                  <a:pos x="33" y="33"/>
                </a:cxn>
                <a:cxn ang="0">
                  <a:pos x="101" y="5"/>
                </a:cxn>
                <a:cxn ang="0">
                  <a:pos x="169" y="33"/>
                </a:cxn>
                <a:cxn ang="0">
                  <a:pos x="197" y="101"/>
                </a:cxn>
                <a:cxn ang="0">
                  <a:pos x="169" y="16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69" y="169"/>
                  </a:moveTo>
                  <a:cubicBezTo>
                    <a:pt x="151" y="187"/>
                    <a:pt x="127" y="197"/>
                    <a:pt x="101" y="197"/>
                  </a:cubicBezTo>
                  <a:cubicBezTo>
                    <a:pt x="75" y="197"/>
                    <a:pt x="51" y="187"/>
                    <a:pt x="33" y="169"/>
                  </a:cubicBezTo>
                  <a:cubicBezTo>
                    <a:pt x="15" y="151"/>
                    <a:pt x="5" y="127"/>
                    <a:pt x="5" y="101"/>
                  </a:cubicBezTo>
                  <a:cubicBezTo>
                    <a:pt x="5" y="75"/>
                    <a:pt x="15" y="51"/>
                    <a:pt x="33" y="33"/>
                  </a:cubicBezTo>
                  <a:cubicBezTo>
                    <a:pt x="51" y="15"/>
                    <a:pt x="75" y="5"/>
                    <a:pt x="101" y="5"/>
                  </a:cubicBezTo>
                  <a:cubicBezTo>
                    <a:pt x="127" y="5"/>
                    <a:pt x="151" y="15"/>
                    <a:pt x="169" y="33"/>
                  </a:cubicBezTo>
                  <a:cubicBezTo>
                    <a:pt x="187" y="51"/>
                    <a:pt x="197" y="75"/>
                    <a:pt x="197" y="101"/>
                  </a:cubicBezTo>
                  <a:cubicBezTo>
                    <a:pt x="197" y="127"/>
                    <a:pt x="187" y="151"/>
                    <a:pt x="169" y="1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79">
              <a:extLst>
                <a:ext uri="{FF2B5EF4-FFF2-40B4-BE49-F238E27FC236}">
                  <a16:creationId xmlns:a16="http://schemas.microsoft.com/office/drawing/2014/main" id="{DBF391D6-7227-4E77-BDFF-8387374FB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" y="1255"/>
              <a:ext cx="1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80">
              <a:extLst>
                <a:ext uri="{FF2B5EF4-FFF2-40B4-BE49-F238E27FC236}">
                  <a16:creationId xmlns:a16="http://schemas.microsoft.com/office/drawing/2014/main" id="{8768A700-FDB9-4226-AC65-F96487ECC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" y="1234"/>
              <a:ext cx="15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81">
              <a:extLst>
                <a:ext uri="{FF2B5EF4-FFF2-40B4-BE49-F238E27FC236}">
                  <a16:creationId xmlns:a16="http://schemas.microsoft.com/office/drawing/2014/main" id="{A8A1FCE4-6A01-49D8-8F26-E0801739C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1255"/>
              <a:ext cx="1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82">
              <a:extLst>
                <a:ext uri="{FF2B5EF4-FFF2-40B4-BE49-F238E27FC236}">
                  <a16:creationId xmlns:a16="http://schemas.microsoft.com/office/drawing/2014/main" id="{9A9BB994-B917-41F4-9804-15346FFF5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" y="1234"/>
              <a:ext cx="14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83">
              <a:extLst>
                <a:ext uri="{FF2B5EF4-FFF2-40B4-BE49-F238E27FC236}">
                  <a16:creationId xmlns:a16="http://schemas.microsoft.com/office/drawing/2014/main" id="{AA67AD18-7679-4DD7-BAB1-9DF5BAFB9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" y="1255"/>
              <a:ext cx="15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84">
              <a:extLst>
                <a:ext uri="{FF2B5EF4-FFF2-40B4-BE49-F238E27FC236}">
                  <a16:creationId xmlns:a16="http://schemas.microsoft.com/office/drawing/2014/main" id="{735CF408-8C19-40B6-A491-0C4969F09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1234"/>
              <a:ext cx="14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85">
              <a:extLst>
                <a:ext uri="{FF2B5EF4-FFF2-40B4-BE49-F238E27FC236}">
                  <a16:creationId xmlns:a16="http://schemas.microsoft.com/office/drawing/2014/main" id="{E9443DC3-0CDF-4C34-B2F0-C637A24DA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255"/>
              <a:ext cx="14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86">
              <a:extLst>
                <a:ext uri="{FF2B5EF4-FFF2-40B4-BE49-F238E27FC236}">
                  <a16:creationId xmlns:a16="http://schemas.microsoft.com/office/drawing/2014/main" id="{2D27645E-621B-45B7-A13D-983A25A9F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234"/>
              <a:ext cx="12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87">
              <a:extLst>
                <a:ext uri="{FF2B5EF4-FFF2-40B4-BE49-F238E27FC236}">
                  <a16:creationId xmlns:a16="http://schemas.microsoft.com/office/drawing/2014/main" id="{60B65662-96BE-4A6F-B9A8-3AB656458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" y="1193"/>
              <a:ext cx="27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88">
              <a:extLst>
                <a:ext uri="{FF2B5EF4-FFF2-40B4-BE49-F238E27FC236}">
                  <a16:creationId xmlns:a16="http://schemas.microsoft.com/office/drawing/2014/main" id="{58426DB4-AE73-49B5-B3B0-D1849F13F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1193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89">
              <a:extLst>
                <a:ext uri="{FF2B5EF4-FFF2-40B4-BE49-F238E27FC236}">
                  <a16:creationId xmlns:a16="http://schemas.microsoft.com/office/drawing/2014/main" id="{1F48D0C2-6668-49CB-AA41-3C890D080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" y="1193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0">
              <a:extLst>
                <a:ext uri="{FF2B5EF4-FFF2-40B4-BE49-F238E27FC236}">
                  <a16:creationId xmlns:a16="http://schemas.microsoft.com/office/drawing/2014/main" id="{B28BDAB8-2CCB-485C-B4DB-D315C08B26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" y="1086"/>
              <a:ext cx="379" cy="201"/>
            </a:xfrm>
            <a:custGeom>
              <a:avLst/>
              <a:gdLst/>
              <a:ahLst/>
              <a:cxnLst>
                <a:cxn ang="0">
                  <a:pos x="343" y="79"/>
                </a:cxn>
                <a:cxn ang="0">
                  <a:pos x="343" y="28"/>
                </a:cxn>
                <a:cxn ang="0">
                  <a:pos x="343" y="9"/>
                </a:cxn>
                <a:cxn ang="0">
                  <a:pos x="333" y="0"/>
                </a:cxn>
                <a:cxn ang="0">
                  <a:pos x="305" y="0"/>
                </a:cxn>
                <a:cxn ang="0">
                  <a:pos x="302" y="26"/>
                </a:cxn>
                <a:cxn ang="0">
                  <a:pos x="302" y="26"/>
                </a:cxn>
                <a:cxn ang="0">
                  <a:pos x="230" y="91"/>
                </a:cxn>
                <a:cxn ang="0">
                  <a:pos x="223" y="100"/>
                </a:cxn>
                <a:cxn ang="0">
                  <a:pos x="223" y="103"/>
                </a:cxn>
                <a:cxn ang="0">
                  <a:pos x="154" y="103"/>
                </a:cxn>
                <a:cxn ang="0">
                  <a:pos x="154" y="86"/>
                </a:cxn>
                <a:cxn ang="0">
                  <a:pos x="79" y="55"/>
                </a:cxn>
                <a:cxn ang="0">
                  <a:pos x="75" y="55"/>
                </a:cxn>
                <a:cxn ang="0">
                  <a:pos x="0" y="86"/>
                </a:cxn>
                <a:cxn ang="0">
                  <a:pos x="0" y="191"/>
                </a:cxn>
                <a:cxn ang="0">
                  <a:pos x="10" y="201"/>
                </a:cxn>
                <a:cxn ang="0">
                  <a:pos x="146" y="201"/>
                </a:cxn>
                <a:cxn ang="0">
                  <a:pos x="156" y="201"/>
                </a:cxn>
                <a:cxn ang="0">
                  <a:pos x="223" y="201"/>
                </a:cxn>
                <a:cxn ang="0">
                  <a:pos x="233" y="201"/>
                </a:cxn>
                <a:cxn ang="0">
                  <a:pos x="379" y="201"/>
                </a:cxn>
                <a:cxn ang="0">
                  <a:pos x="379" y="100"/>
                </a:cxn>
                <a:cxn ang="0">
                  <a:pos x="372" y="91"/>
                </a:cxn>
                <a:cxn ang="0">
                  <a:pos x="10" y="191"/>
                </a:cxn>
                <a:cxn ang="0">
                  <a:pos x="77" y="62"/>
                </a:cxn>
                <a:cxn ang="0">
                  <a:pos x="144" y="191"/>
                </a:cxn>
                <a:cxn ang="0">
                  <a:pos x="156" y="191"/>
                </a:cxn>
                <a:cxn ang="0">
                  <a:pos x="223" y="112"/>
                </a:cxn>
                <a:cxn ang="0">
                  <a:pos x="369" y="191"/>
                </a:cxn>
                <a:cxn ang="0">
                  <a:pos x="233" y="100"/>
                </a:cxn>
                <a:cxn ang="0">
                  <a:pos x="312" y="26"/>
                </a:cxn>
                <a:cxn ang="0">
                  <a:pos x="333" y="9"/>
                </a:cxn>
                <a:cxn ang="0">
                  <a:pos x="333" y="86"/>
                </a:cxn>
                <a:cxn ang="0">
                  <a:pos x="369" y="191"/>
                </a:cxn>
              </a:cxnLst>
              <a:rect l="0" t="0" r="r" b="b"/>
              <a:pathLst>
                <a:path w="379" h="201">
                  <a:moveTo>
                    <a:pt x="372" y="91"/>
                  </a:moveTo>
                  <a:lnTo>
                    <a:pt x="343" y="79"/>
                  </a:lnTo>
                  <a:lnTo>
                    <a:pt x="343" y="28"/>
                  </a:lnTo>
                  <a:lnTo>
                    <a:pt x="343" y="28"/>
                  </a:lnTo>
                  <a:lnTo>
                    <a:pt x="343" y="28"/>
                  </a:lnTo>
                  <a:lnTo>
                    <a:pt x="343" y="9"/>
                  </a:lnTo>
                  <a:lnTo>
                    <a:pt x="343" y="0"/>
                  </a:lnTo>
                  <a:lnTo>
                    <a:pt x="333" y="0"/>
                  </a:lnTo>
                  <a:lnTo>
                    <a:pt x="312" y="0"/>
                  </a:lnTo>
                  <a:lnTo>
                    <a:pt x="305" y="0"/>
                  </a:lnTo>
                  <a:lnTo>
                    <a:pt x="305" y="7"/>
                  </a:lnTo>
                  <a:lnTo>
                    <a:pt x="302" y="26"/>
                  </a:lnTo>
                  <a:lnTo>
                    <a:pt x="302" y="26"/>
                  </a:lnTo>
                  <a:lnTo>
                    <a:pt x="302" y="26"/>
                  </a:lnTo>
                  <a:lnTo>
                    <a:pt x="302" y="76"/>
                  </a:lnTo>
                  <a:lnTo>
                    <a:pt x="230" y="91"/>
                  </a:lnTo>
                  <a:lnTo>
                    <a:pt x="223" y="93"/>
                  </a:lnTo>
                  <a:lnTo>
                    <a:pt x="223" y="100"/>
                  </a:lnTo>
                  <a:lnTo>
                    <a:pt x="223" y="103"/>
                  </a:lnTo>
                  <a:lnTo>
                    <a:pt x="223" y="103"/>
                  </a:lnTo>
                  <a:lnTo>
                    <a:pt x="156" y="103"/>
                  </a:lnTo>
                  <a:lnTo>
                    <a:pt x="154" y="103"/>
                  </a:lnTo>
                  <a:lnTo>
                    <a:pt x="154" y="91"/>
                  </a:lnTo>
                  <a:lnTo>
                    <a:pt x="154" y="86"/>
                  </a:lnTo>
                  <a:lnTo>
                    <a:pt x="149" y="83"/>
                  </a:lnTo>
                  <a:lnTo>
                    <a:pt x="79" y="55"/>
                  </a:lnTo>
                  <a:lnTo>
                    <a:pt x="77" y="52"/>
                  </a:lnTo>
                  <a:lnTo>
                    <a:pt x="75" y="55"/>
                  </a:lnTo>
                  <a:lnTo>
                    <a:pt x="5" y="83"/>
                  </a:lnTo>
                  <a:lnTo>
                    <a:pt x="0" y="86"/>
                  </a:lnTo>
                  <a:lnTo>
                    <a:pt x="0" y="91"/>
                  </a:lnTo>
                  <a:lnTo>
                    <a:pt x="0" y="191"/>
                  </a:lnTo>
                  <a:lnTo>
                    <a:pt x="0" y="201"/>
                  </a:lnTo>
                  <a:lnTo>
                    <a:pt x="10" y="201"/>
                  </a:lnTo>
                  <a:lnTo>
                    <a:pt x="144" y="201"/>
                  </a:lnTo>
                  <a:lnTo>
                    <a:pt x="146" y="201"/>
                  </a:lnTo>
                  <a:lnTo>
                    <a:pt x="154" y="201"/>
                  </a:lnTo>
                  <a:lnTo>
                    <a:pt x="156" y="201"/>
                  </a:lnTo>
                  <a:lnTo>
                    <a:pt x="223" y="201"/>
                  </a:lnTo>
                  <a:lnTo>
                    <a:pt x="223" y="201"/>
                  </a:lnTo>
                  <a:lnTo>
                    <a:pt x="230" y="201"/>
                  </a:lnTo>
                  <a:lnTo>
                    <a:pt x="233" y="201"/>
                  </a:lnTo>
                  <a:lnTo>
                    <a:pt x="369" y="201"/>
                  </a:lnTo>
                  <a:lnTo>
                    <a:pt x="379" y="201"/>
                  </a:lnTo>
                  <a:lnTo>
                    <a:pt x="379" y="191"/>
                  </a:lnTo>
                  <a:lnTo>
                    <a:pt x="379" y="100"/>
                  </a:lnTo>
                  <a:lnTo>
                    <a:pt x="379" y="93"/>
                  </a:lnTo>
                  <a:lnTo>
                    <a:pt x="372" y="91"/>
                  </a:lnTo>
                  <a:close/>
                  <a:moveTo>
                    <a:pt x="144" y="191"/>
                  </a:moveTo>
                  <a:lnTo>
                    <a:pt x="10" y="191"/>
                  </a:lnTo>
                  <a:lnTo>
                    <a:pt x="10" y="91"/>
                  </a:lnTo>
                  <a:lnTo>
                    <a:pt x="77" y="62"/>
                  </a:lnTo>
                  <a:lnTo>
                    <a:pt x="144" y="91"/>
                  </a:lnTo>
                  <a:lnTo>
                    <a:pt x="144" y="191"/>
                  </a:lnTo>
                  <a:close/>
                  <a:moveTo>
                    <a:pt x="223" y="191"/>
                  </a:moveTo>
                  <a:lnTo>
                    <a:pt x="156" y="191"/>
                  </a:lnTo>
                  <a:lnTo>
                    <a:pt x="156" y="112"/>
                  </a:lnTo>
                  <a:lnTo>
                    <a:pt x="223" y="112"/>
                  </a:lnTo>
                  <a:lnTo>
                    <a:pt x="223" y="191"/>
                  </a:lnTo>
                  <a:close/>
                  <a:moveTo>
                    <a:pt x="369" y="191"/>
                  </a:moveTo>
                  <a:lnTo>
                    <a:pt x="233" y="191"/>
                  </a:lnTo>
                  <a:lnTo>
                    <a:pt x="233" y="100"/>
                  </a:lnTo>
                  <a:lnTo>
                    <a:pt x="312" y="83"/>
                  </a:lnTo>
                  <a:lnTo>
                    <a:pt x="312" y="26"/>
                  </a:lnTo>
                  <a:lnTo>
                    <a:pt x="312" y="9"/>
                  </a:lnTo>
                  <a:lnTo>
                    <a:pt x="333" y="9"/>
                  </a:lnTo>
                  <a:lnTo>
                    <a:pt x="333" y="28"/>
                  </a:lnTo>
                  <a:lnTo>
                    <a:pt x="333" y="86"/>
                  </a:lnTo>
                  <a:lnTo>
                    <a:pt x="369" y="100"/>
                  </a:lnTo>
                  <a:lnTo>
                    <a:pt x="369" y="1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91">
              <a:extLst>
                <a:ext uri="{FF2B5EF4-FFF2-40B4-BE49-F238E27FC236}">
                  <a16:creationId xmlns:a16="http://schemas.microsoft.com/office/drawing/2014/main" id="{A56FFC02-34E8-4B71-9EDD-7E1903541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210"/>
              <a:ext cx="2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92">
              <a:extLst>
                <a:ext uri="{FF2B5EF4-FFF2-40B4-BE49-F238E27FC236}">
                  <a16:creationId xmlns:a16="http://schemas.microsoft.com/office/drawing/2014/main" id="{68FDA79D-FF20-4048-94B4-8332D85F4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1210"/>
              <a:ext cx="20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93">
              <a:extLst>
                <a:ext uri="{FF2B5EF4-FFF2-40B4-BE49-F238E27FC236}">
                  <a16:creationId xmlns:a16="http://schemas.microsoft.com/office/drawing/2014/main" id="{3B89BB05-378A-47EE-B3F7-2C8D184FA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234"/>
              <a:ext cx="22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94">
              <a:extLst>
                <a:ext uri="{FF2B5EF4-FFF2-40B4-BE49-F238E27FC236}">
                  <a16:creationId xmlns:a16="http://schemas.microsoft.com/office/drawing/2014/main" id="{621F9395-A1F4-45FE-9198-9749F04D2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1234"/>
              <a:ext cx="20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95">
              <a:extLst>
                <a:ext uri="{FF2B5EF4-FFF2-40B4-BE49-F238E27FC236}">
                  <a16:creationId xmlns:a16="http://schemas.microsoft.com/office/drawing/2014/main" id="{5A4EDD54-7B68-4624-B1EF-232BEA8B2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255"/>
              <a:ext cx="22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96">
              <a:extLst>
                <a:ext uri="{FF2B5EF4-FFF2-40B4-BE49-F238E27FC236}">
                  <a16:creationId xmlns:a16="http://schemas.microsoft.com/office/drawing/2014/main" id="{AD94C4C2-5FE0-469A-9F08-8BBF88C46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1255"/>
              <a:ext cx="20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Rectangle 97">
              <a:extLst>
                <a:ext uri="{FF2B5EF4-FFF2-40B4-BE49-F238E27FC236}">
                  <a16:creationId xmlns:a16="http://schemas.microsoft.com/office/drawing/2014/main" id="{7F15BB17-A816-46CF-9DB9-6E0F77D22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193"/>
              <a:ext cx="27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98">
              <a:extLst>
                <a:ext uri="{FF2B5EF4-FFF2-40B4-BE49-F238E27FC236}">
                  <a16:creationId xmlns:a16="http://schemas.microsoft.com/office/drawing/2014/main" id="{B07987BB-ABEE-47B4-A05A-BF229A12A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193"/>
              <a:ext cx="26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99">
              <a:extLst>
                <a:ext uri="{FF2B5EF4-FFF2-40B4-BE49-F238E27FC236}">
                  <a16:creationId xmlns:a16="http://schemas.microsoft.com/office/drawing/2014/main" id="{991886D4-AD7A-4D24-89FD-9C36EFEC2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193"/>
              <a:ext cx="29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Rectangle 100">
              <a:extLst>
                <a:ext uri="{FF2B5EF4-FFF2-40B4-BE49-F238E27FC236}">
                  <a16:creationId xmlns:a16="http://schemas.microsoft.com/office/drawing/2014/main" id="{9AB21218-E3BB-48BC-8631-C6EF79125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212"/>
              <a:ext cx="27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01">
              <a:extLst>
                <a:ext uri="{FF2B5EF4-FFF2-40B4-BE49-F238E27FC236}">
                  <a16:creationId xmlns:a16="http://schemas.microsoft.com/office/drawing/2014/main" id="{FCE73275-58A2-4BB0-8DD7-A03E12EC3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212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02">
              <a:extLst>
                <a:ext uri="{FF2B5EF4-FFF2-40B4-BE49-F238E27FC236}">
                  <a16:creationId xmlns:a16="http://schemas.microsoft.com/office/drawing/2014/main" id="{33922303-3EB3-4E17-8BA1-0DDD8F018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212"/>
              <a:ext cx="29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103">
              <a:extLst>
                <a:ext uri="{FF2B5EF4-FFF2-40B4-BE49-F238E27FC236}">
                  <a16:creationId xmlns:a16="http://schemas.microsoft.com/office/drawing/2014/main" id="{40969C43-EE78-40D1-8145-F9FDCA015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234"/>
              <a:ext cx="27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04">
              <a:extLst>
                <a:ext uri="{FF2B5EF4-FFF2-40B4-BE49-F238E27FC236}">
                  <a16:creationId xmlns:a16="http://schemas.microsoft.com/office/drawing/2014/main" id="{18CBD3AB-43C0-4256-9757-098B326BE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234"/>
              <a:ext cx="26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105">
              <a:extLst>
                <a:ext uri="{FF2B5EF4-FFF2-40B4-BE49-F238E27FC236}">
                  <a16:creationId xmlns:a16="http://schemas.microsoft.com/office/drawing/2014/main" id="{2C866EAF-2252-4608-AE42-A0E4E8311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234"/>
              <a:ext cx="29" cy="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06">
              <a:extLst>
                <a:ext uri="{FF2B5EF4-FFF2-40B4-BE49-F238E27FC236}">
                  <a16:creationId xmlns:a16="http://schemas.microsoft.com/office/drawing/2014/main" id="{1B0A7FCC-2975-4D04-A824-EA37A0FB4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" y="1253"/>
              <a:ext cx="27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07">
              <a:extLst>
                <a:ext uri="{FF2B5EF4-FFF2-40B4-BE49-F238E27FC236}">
                  <a16:creationId xmlns:a16="http://schemas.microsoft.com/office/drawing/2014/main" id="{4B7FBC9A-DDC3-4EBC-8FED-E455E8807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" y="1253"/>
              <a:ext cx="26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108">
              <a:extLst>
                <a:ext uri="{FF2B5EF4-FFF2-40B4-BE49-F238E27FC236}">
                  <a16:creationId xmlns:a16="http://schemas.microsoft.com/office/drawing/2014/main" id="{94866203-DF1A-4320-BBDD-B671D714A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253"/>
              <a:ext cx="29" cy="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3" name="Group 179">
            <a:extLst>
              <a:ext uri="{FF2B5EF4-FFF2-40B4-BE49-F238E27FC236}">
                <a16:creationId xmlns:a16="http://schemas.microsoft.com/office/drawing/2014/main" id="{99CBEB73-864C-4D0F-970A-C4B6F04BC1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4136" y="3428132"/>
            <a:ext cx="737633" cy="737632"/>
            <a:chOff x="1600" y="1753"/>
            <a:chExt cx="527" cy="527"/>
          </a:xfrm>
        </p:grpSpPr>
        <p:sp>
          <p:nvSpPr>
            <p:cNvPr id="174" name="Oval 180">
              <a:extLst>
                <a:ext uri="{FF2B5EF4-FFF2-40B4-BE49-F238E27FC236}">
                  <a16:creationId xmlns:a16="http://schemas.microsoft.com/office/drawing/2014/main" id="{8E3B0057-37C1-4C2E-9B8D-B7B5E196E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" y="1753"/>
              <a:ext cx="527" cy="527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81">
              <a:extLst>
                <a:ext uri="{FF2B5EF4-FFF2-40B4-BE49-F238E27FC236}">
                  <a16:creationId xmlns:a16="http://schemas.microsoft.com/office/drawing/2014/main" id="{859AECF9-2C7E-4C47-9676-00BFDFDCB5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4" y="1775"/>
              <a:ext cx="483" cy="48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101"/>
                </a:cxn>
                <a:cxn ang="0">
                  <a:pos x="101" y="202"/>
                </a:cxn>
                <a:cxn ang="0">
                  <a:pos x="202" y="101"/>
                </a:cxn>
                <a:cxn ang="0">
                  <a:pos x="101" y="0"/>
                </a:cxn>
                <a:cxn ang="0">
                  <a:pos x="169" y="169"/>
                </a:cxn>
                <a:cxn ang="0">
                  <a:pos x="101" y="197"/>
                </a:cxn>
                <a:cxn ang="0">
                  <a:pos x="33" y="169"/>
                </a:cxn>
                <a:cxn ang="0">
                  <a:pos x="5" y="101"/>
                </a:cxn>
                <a:cxn ang="0">
                  <a:pos x="33" y="33"/>
                </a:cxn>
                <a:cxn ang="0">
                  <a:pos x="101" y="5"/>
                </a:cxn>
                <a:cxn ang="0">
                  <a:pos x="169" y="33"/>
                </a:cxn>
                <a:cxn ang="0">
                  <a:pos x="197" y="101"/>
                </a:cxn>
                <a:cxn ang="0">
                  <a:pos x="169" y="16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69" y="169"/>
                  </a:moveTo>
                  <a:cubicBezTo>
                    <a:pt x="151" y="187"/>
                    <a:pt x="126" y="197"/>
                    <a:pt x="101" y="197"/>
                  </a:cubicBezTo>
                  <a:cubicBezTo>
                    <a:pt x="75" y="197"/>
                    <a:pt x="51" y="187"/>
                    <a:pt x="33" y="169"/>
                  </a:cubicBezTo>
                  <a:cubicBezTo>
                    <a:pt x="15" y="151"/>
                    <a:pt x="5" y="127"/>
                    <a:pt x="5" y="101"/>
                  </a:cubicBezTo>
                  <a:cubicBezTo>
                    <a:pt x="5" y="75"/>
                    <a:pt x="15" y="51"/>
                    <a:pt x="33" y="33"/>
                  </a:cubicBezTo>
                  <a:cubicBezTo>
                    <a:pt x="51" y="15"/>
                    <a:pt x="75" y="5"/>
                    <a:pt x="101" y="5"/>
                  </a:cubicBezTo>
                  <a:cubicBezTo>
                    <a:pt x="126" y="5"/>
                    <a:pt x="151" y="15"/>
                    <a:pt x="169" y="33"/>
                  </a:cubicBezTo>
                  <a:cubicBezTo>
                    <a:pt x="187" y="51"/>
                    <a:pt x="197" y="75"/>
                    <a:pt x="197" y="101"/>
                  </a:cubicBezTo>
                  <a:cubicBezTo>
                    <a:pt x="197" y="127"/>
                    <a:pt x="187" y="151"/>
                    <a:pt x="169" y="1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82">
              <a:extLst>
                <a:ext uri="{FF2B5EF4-FFF2-40B4-BE49-F238E27FC236}">
                  <a16:creationId xmlns:a16="http://schemas.microsoft.com/office/drawing/2014/main" id="{D37630E2-32B4-4AE4-9157-4AA6A9C4D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1" y="1890"/>
              <a:ext cx="354" cy="229"/>
            </a:xfrm>
            <a:custGeom>
              <a:avLst/>
              <a:gdLst/>
              <a:ahLst/>
              <a:cxnLst>
                <a:cxn ang="0">
                  <a:pos x="123" y="49"/>
                </a:cxn>
                <a:cxn ang="0">
                  <a:pos x="119" y="45"/>
                </a:cxn>
                <a:cxn ang="0">
                  <a:pos x="94" y="0"/>
                </a:cxn>
                <a:cxn ang="0">
                  <a:pos x="3" y="14"/>
                </a:cxn>
                <a:cxn ang="0">
                  <a:pos x="0" y="92"/>
                </a:cxn>
                <a:cxn ang="0">
                  <a:pos x="108" y="96"/>
                </a:cxn>
                <a:cxn ang="0">
                  <a:pos x="112" y="55"/>
                </a:cxn>
                <a:cxn ang="0">
                  <a:pos x="116" y="60"/>
                </a:cxn>
                <a:cxn ang="0">
                  <a:pos x="141" y="81"/>
                </a:cxn>
                <a:cxn ang="0">
                  <a:pos x="145" y="73"/>
                </a:cxn>
                <a:cxn ang="0">
                  <a:pos x="112" y="11"/>
                </a:cxn>
                <a:cxn ang="0">
                  <a:pos x="110" y="49"/>
                </a:cxn>
                <a:cxn ang="0">
                  <a:pos x="109" y="50"/>
                </a:cxn>
                <a:cxn ang="0">
                  <a:pos x="104" y="52"/>
                </a:cxn>
                <a:cxn ang="0">
                  <a:pos x="96" y="55"/>
                </a:cxn>
                <a:cxn ang="0">
                  <a:pos x="92" y="55"/>
                </a:cxn>
                <a:cxn ang="0">
                  <a:pos x="84" y="53"/>
                </a:cxn>
                <a:cxn ang="0">
                  <a:pos x="82" y="52"/>
                </a:cxn>
                <a:cxn ang="0">
                  <a:pos x="75" y="47"/>
                </a:cxn>
                <a:cxn ang="0">
                  <a:pos x="68" y="30"/>
                </a:cxn>
                <a:cxn ang="0">
                  <a:pos x="68" y="28"/>
                </a:cxn>
                <a:cxn ang="0">
                  <a:pos x="71" y="17"/>
                </a:cxn>
                <a:cxn ang="0">
                  <a:pos x="76" y="10"/>
                </a:cxn>
                <a:cxn ang="0">
                  <a:pos x="68" y="43"/>
                </a:cxn>
                <a:cxn ang="0">
                  <a:pos x="71" y="52"/>
                </a:cxn>
                <a:cxn ang="0">
                  <a:pos x="74" y="56"/>
                </a:cxn>
                <a:cxn ang="0">
                  <a:pos x="67" y="17"/>
                </a:cxn>
                <a:cxn ang="0">
                  <a:pos x="3" y="17"/>
                </a:cxn>
                <a:cxn ang="0">
                  <a:pos x="66" y="40"/>
                </a:cxn>
                <a:cxn ang="0">
                  <a:pos x="3" y="43"/>
                </a:cxn>
                <a:cxn ang="0">
                  <a:pos x="3" y="52"/>
                </a:cxn>
                <a:cxn ang="0">
                  <a:pos x="38" y="65"/>
                </a:cxn>
                <a:cxn ang="0">
                  <a:pos x="46" y="56"/>
                </a:cxn>
                <a:cxn ang="0">
                  <a:pos x="13" y="65"/>
                </a:cxn>
                <a:cxn ang="0">
                  <a:pos x="3" y="69"/>
                </a:cxn>
                <a:cxn ang="0">
                  <a:pos x="3" y="69"/>
                </a:cxn>
                <a:cxn ang="0">
                  <a:pos x="35" y="71"/>
                </a:cxn>
                <a:cxn ang="0">
                  <a:pos x="74" y="63"/>
                </a:cxn>
                <a:cxn ang="0">
                  <a:pos x="88" y="58"/>
                </a:cxn>
                <a:cxn ang="0">
                  <a:pos x="59" y="54"/>
                </a:cxn>
                <a:cxn ang="0">
                  <a:pos x="23" y="68"/>
                </a:cxn>
                <a:cxn ang="0">
                  <a:pos x="68" y="69"/>
                </a:cxn>
                <a:cxn ang="0">
                  <a:pos x="52" y="69"/>
                </a:cxn>
                <a:cxn ang="0">
                  <a:pos x="61" y="58"/>
                </a:cxn>
                <a:cxn ang="0">
                  <a:pos x="28" y="78"/>
                </a:cxn>
                <a:cxn ang="0">
                  <a:pos x="28" y="78"/>
                </a:cxn>
                <a:cxn ang="0">
                  <a:pos x="31" y="81"/>
                </a:cxn>
                <a:cxn ang="0">
                  <a:pos x="41" y="81"/>
                </a:cxn>
                <a:cxn ang="0">
                  <a:pos x="78" y="78"/>
                </a:cxn>
                <a:cxn ang="0">
                  <a:pos x="108" y="65"/>
                </a:cxn>
                <a:cxn ang="0">
                  <a:pos x="94" y="58"/>
                </a:cxn>
                <a:cxn ang="0">
                  <a:pos x="108" y="55"/>
                </a:cxn>
                <a:cxn ang="0">
                  <a:pos x="5" y="92"/>
                </a:cxn>
                <a:cxn ang="0">
                  <a:pos x="114" y="50"/>
                </a:cxn>
                <a:cxn ang="0">
                  <a:pos x="117" y="48"/>
                </a:cxn>
                <a:cxn ang="0">
                  <a:pos x="139" y="79"/>
                </a:cxn>
                <a:cxn ang="0">
                  <a:pos x="122" y="54"/>
                </a:cxn>
              </a:cxnLst>
              <a:rect l="0" t="0" r="r" b="b"/>
              <a:pathLst>
                <a:path w="148" h="96">
                  <a:moveTo>
                    <a:pt x="145" y="73"/>
                  </a:moveTo>
                  <a:cubicBezTo>
                    <a:pt x="125" y="51"/>
                    <a:pt x="125" y="51"/>
                    <a:pt x="125" y="51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25" y="33"/>
                    <a:pt x="124" y="19"/>
                    <a:pt x="115" y="9"/>
                  </a:cubicBezTo>
                  <a:cubicBezTo>
                    <a:pt x="109" y="3"/>
                    <a:pt x="102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6" y="0"/>
                    <a:pt x="79" y="3"/>
                    <a:pt x="73" y="8"/>
                  </a:cubicBezTo>
                  <a:cubicBezTo>
                    <a:pt x="72" y="10"/>
                    <a:pt x="70" y="12"/>
                    <a:pt x="69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48" y="75"/>
                    <a:pt x="148" y="75"/>
                    <a:pt x="148" y="75"/>
                  </a:cubicBezTo>
                  <a:lnTo>
                    <a:pt x="145" y="73"/>
                  </a:lnTo>
                  <a:close/>
                  <a:moveTo>
                    <a:pt x="76" y="10"/>
                  </a:moveTo>
                  <a:cubicBezTo>
                    <a:pt x="81" y="6"/>
                    <a:pt x="87" y="3"/>
                    <a:pt x="94" y="3"/>
                  </a:cubicBezTo>
                  <a:cubicBezTo>
                    <a:pt x="100" y="3"/>
                    <a:pt x="107" y="6"/>
                    <a:pt x="112" y="11"/>
                  </a:cubicBezTo>
                  <a:cubicBezTo>
                    <a:pt x="122" y="22"/>
                    <a:pt x="122" y="38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8"/>
                    <a:pt x="111" y="48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09" y="49"/>
                    <a:pt x="109" y="49"/>
                    <a:pt x="109" y="50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107" y="51"/>
                    <a:pt x="106" y="52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2" y="54"/>
                    <a:pt x="99" y="54"/>
                    <a:pt x="96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5" y="55"/>
                    <a:pt x="94" y="55"/>
                    <a:pt x="94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3" y="55"/>
                    <a:pt x="93" y="55"/>
                    <a:pt x="92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1" y="55"/>
                    <a:pt x="91" y="55"/>
                    <a:pt x="90" y="55"/>
                  </a:cubicBezTo>
                  <a:cubicBezTo>
                    <a:pt x="88" y="54"/>
                    <a:pt x="86" y="54"/>
                    <a:pt x="84" y="53"/>
                  </a:cubicBezTo>
                  <a:cubicBezTo>
                    <a:pt x="84" y="53"/>
                    <a:pt x="84" y="53"/>
                    <a:pt x="83" y="53"/>
                  </a:cubicBezTo>
                  <a:cubicBezTo>
                    <a:pt x="83" y="53"/>
                    <a:pt x="83" y="52"/>
                    <a:pt x="83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52"/>
                    <a:pt x="82" y="52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79" y="50"/>
                    <a:pt x="77" y="49"/>
                    <a:pt x="75" y="47"/>
                  </a:cubicBezTo>
                  <a:cubicBezTo>
                    <a:pt x="74" y="46"/>
                    <a:pt x="73" y="45"/>
                    <a:pt x="72" y="43"/>
                  </a:cubicBezTo>
                  <a:cubicBezTo>
                    <a:pt x="71" y="42"/>
                    <a:pt x="71" y="41"/>
                    <a:pt x="70" y="40"/>
                  </a:cubicBezTo>
                  <a:cubicBezTo>
                    <a:pt x="69" y="37"/>
                    <a:pt x="68" y="33"/>
                    <a:pt x="68" y="30"/>
                  </a:cubicBezTo>
                  <a:cubicBezTo>
                    <a:pt x="68" y="30"/>
                    <a:pt x="68" y="29"/>
                    <a:pt x="68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28"/>
                    <a:pt x="68" y="28"/>
                    <a:pt x="68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4"/>
                    <a:pt x="69" y="20"/>
                    <a:pt x="71" y="17"/>
                  </a:cubicBezTo>
                  <a:cubicBezTo>
                    <a:pt x="71" y="16"/>
                    <a:pt x="72" y="15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4" y="13"/>
                    <a:pt x="75" y="11"/>
                    <a:pt x="76" y="10"/>
                  </a:cubicBezTo>
                  <a:close/>
                  <a:moveTo>
                    <a:pt x="71" y="52"/>
                  </a:moveTo>
                  <a:cubicBezTo>
                    <a:pt x="65" y="43"/>
                    <a:pt x="65" y="43"/>
                    <a:pt x="65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6"/>
                    <a:pt x="71" y="47"/>
                    <a:pt x="72" y="49"/>
                  </a:cubicBezTo>
                  <a:cubicBezTo>
                    <a:pt x="73" y="50"/>
                    <a:pt x="75" y="51"/>
                    <a:pt x="76" y="52"/>
                  </a:cubicBezTo>
                  <a:lnTo>
                    <a:pt x="71" y="52"/>
                  </a:lnTo>
                  <a:close/>
                  <a:moveTo>
                    <a:pt x="77" y="56"/>
                  </a:moveTo>
                  <a:cubicBezTo>
                    <a:pt x="75" y="59"/>
                    <a:pt x="75" y="59"/>
                    <a:pt x="75" y="59"/>
                  </a:cubicBezTo>
                  <a:cubicBezTo>
                    <a:pt x="74" y="56"/>
                    <a:pt x="74" y="56"/>
                    <a:pt x="74" y="56"/>
                  </a:cubicBezTo>
                  <a:lnTo>
                    <a:pt x="77" y="56"/>
                  </a:lnTo>
                  <a:close/>
                  <a:moveTo>
                    <a:pt x="3" y="17"/>
                  </a:moveTo>
                  <a:cubicBezTo>
                    <a:pt x="67" y="17"/>
                    <a:pt x="67" y="17"/>
                    <a:pt x="67" y="17"/>
                  </a:cubicBezTo>
                  <a:cubicBezTo>
                    <a:pt x="65" y="20"/>
                    <a:pt x="65" y="24"/>
                    <a:pt x="64" y="27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3" y="17"/>
                  </a:lnTo>
                  <a:close/>
                  <a:moveTo>
                    <a:pt x="3" y="31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4" y="34"/>
                    <a:pt x="65" y="37"/>
                    <a:pt x="66" y="40"/>
                  </a:cubicBezTo>
                  <a:cubicBezTo>
                    <a:pt x="3" y="40"/>
                    <a:pt x="3" y="40"/>
                    <a:pt x="3" y="40"/>
                  </a:cubicBezTo>
                  <a:lnTo>
                    <a:pt x="3" y="31"/>
                  </a:lnTo>
                  <a:close/>
                  <a:moveTo>
                    <a:pt x="3" y="43"/>
                  </a:moveTo>
                  <a:cubicBezTo>
                    <a:pt x="57" y="43"/>
                    <a:pt x="57" y="43"/>
                    <a:pt x="57" y="43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3" y="52"/>
                    <a:pt x="3" y="52"/>
                    <a:pt x="3" y="52"/>
                  </a:cubicBezTo>
                  <a:lnTo>
                    <a:pt x="3" y="43"/>
                  </a:lnTo>
                  <a:close/>
                  <a:moveTo>
                    <a:pt x="46" y="56"/>
                  </a:moveTo>
                  <a:cubicBezTo>
                    <a:pt x="38" y="65"/>
                    <a:pt x="38" y="65"/>
                    <a:pt x="38" y="65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29" y="56"/>
                    <a:pt x="29" y="56"/>
                    <a:pt x="29" y="56"/>
                  </a:cubicBezTo>
                  <a:lnTo>
                    <a:pt x="46" y="56"/>
                  </a:lnTo>
                  <a:close/>
                  <a:moveTo>
                    <a:pt x="3" y="56"/>
                  </a:moveTo>
                  <a:cubicBezTo>
                    <a:pt x="21" y="56"/>
                    <a:pt x="21" y="56"/>
                    <a:pt x="21" y="56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3" y="65"/>
                    <a:pt x="3" y="65"/>
                    <a:pt x="3" y="65"/>
                  </a:cubicBezTo>
                  <a:lnTo>
                    <a:pt x="3" y="56"/>
                  </a:lnTo>
                  <a:close/>
                  <a:moveTo>
                    <a:pt x="3" y="69"/>
                  </a:moveTo>
                  <a:cubicBezTo>
                    <a:pt x="9" y="69"/>
                    <a:pt x="9" y="69"/>
                    <a:pt x="9" y="69"/>
                  </a:cubicBezTo>
                  <a:cubicBezTo>
                    <a:pt x="3" y="75"/>
                    <a:pt x="3" y="75"/>
                    <a:pt x="3" y="75"/>
                  </a:cubicBezTo>
                  <a:lnTo>
                    <a:pt x="3" y="69"/>
                  </a:lnTo>
                  <a:close/>
                  <a:moveTo>
                    <a:pt x="3" y="81"/>
                  </a:moveTo>
                  <a:cubicBezTo>
                    <a:pt x="25" y="57"/>
                    <a:pt x="25" y="57"/>
                    <a:pt x="25" y="57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4" y="57"/>
                    <a:pt x="86" y="57"/>
                    <a:pt x="88" y="58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" y="89"/>
                    <a:pt x="3" y="89"/>
                    <a:pt x="3" y="89"/>
                  </a:cubicBezTo>
                  <a:lnTo>
                    <a:pt x="3" y="81"/>
                  </a:lnTo>
                  <a:close/>
                  <a:moveTo>
                    <a:pt x="68" y="69"/>
                  </a:moveTo>
                  <a:cubicBezTo>
                    <a:pt x="74" y="78"/>
                    <a:pt x="74" y="78"/>
                    <a:pt x="74" y="78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52" y="69"/>
                    <a:pt x="52" y="69"/>
                    <a:pt x="52" y="69"/>
                  </a:cubicBezTo>
                  <a:lnTo>
                    <a:pt x="68" y="69"/>
                  </a:lnTo>
                  <a:close/>
                  <a:moveTo>
                    <a:pt x="55" y="65"/>
                  </a:moveTo>
                  <a:cubicBezTo>
                    <a:pt x="61" y="58"/>
                    <a:pt x="61" y="58"/>
                    <a:pt x="61" y="58"/>
                  </a:cubicBezTo>
                  <a:cubicBezTo>
                    <a:pt x="65" y="65"/>
                    <a:pt x="65" y="65"/>
                    <a:pt x="65" y="65"/>
                  </a:cubicBezTo>
                  <a:lnTo>
                    <a:pt x="55" y="65"/>
                  </a:lnTo>
                  <a:close/>
                  <a:moveTo>
                    <a:pt x="28" y="78"/>
                  </a:moveTo>
                  <a:cubicBezTo>
                    <a:pt x="18" y="78"/>
                    <a:pt x="18" y="78"/>
                    <a:pt x="18" y="78"/>
                  </a:cubicBezTo>
                  <a:cubicBezTo>
                    <a:pt x="24" y="72"/>
                    <a:pt x="24" y="72"/>
                    <a:pt x="24" y="72"/>
                  </a:cubicBezTo>
                  <a:lnTo>
                    <a:pt x="28" y="78"/>
                  </a:lnTo>
                  <a:close/>
                  <a:moveTo>
                    <a:pt x="5" y="92"/>
                  </a:moveTo>
                  <a:cubicBezTo>
                    <a:pt x="15" y="81"/>
                    <a:pt x="15" y="81"/>
                    <a:pt x="15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84" y="69"/>
                    <a:pt x="84" y="69"/>
                    <a:pt x="84" y="6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8" y="58"/>
                    <a:pt x="102" y="58"/>
                    <a:pt x="105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92"/>
                    <a:pt x="108" y="92"/>
                    <a:pt x="108" y="92"/>
                  </a:cubicBezTo>
                  <a:lnTo>
                    <a:pt x="5" y="92"/>
                  </a:lnTo>
                  <a:close/>
                  <a:moveTo>
                    <a:pt x="116" y="55"/>
                  </a:moveTo>
                  <a:cubicBezTo>
                    <a:pt x="113" y="51"/>
                    <a:pt x="113" y="51"/>
                    <a:pt x="113" y="51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16" y="55"/>
                    <a:pt x="116" y="55"/>
                    <a:pt x="116" y="55"/>
                  </a:cubicBezTo>
                  <a:close/>
                  <a:moveTo>
                    <a:pt x="139" y="79"/>
                  </a:moveTo>
                  <a:cubicBezTo>
                    <a:pt x="119" y="58"/>
                    <a:pt x="119" y="58"/>
                    <a:pt x="119" y="58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22" y="54"/>
                    <a:pt x="122" y="54"/>
                    <a:pt x="122" y="54"/>
                  </a:cubicBezTo>
                  <a:cubicBezTo>
                    <a:pt x="143" y="75"/>
                    <a:pt x="143" y="75"/>
                    <a:pt x="143" y="75"/>
                  </a:cubicBezTo>
                  <a:lnTo>
                    <a:pt x="139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83">
              <a:extLst>
                <a:ext uri="{FF2B5EF4-FFF2-40B4-BE49-F238E27FC236}">
                  <a16:creationId xmlns:a16="http://schemas.microsoft.com/office/drawing/2014/main" id="{38D05BA6-480D-42AC-9A26-3152903C8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1914"/>
              <a:ext cx="62" cy="88"/>
            </a:xfrm>
            <a:custGeom>
              <a:avLst/>
              <a:gdLst/>
              <a:ahLst/>
              <a:cxnLst>
                <a:cxn ang="0">
                  <a:pos x="3" y="32"/>
                </a:cxn>
                <a:cxn ang="0">
                  <a:pos x="7" y="33"/>
                </a:cxn>
                <a:cxn ang="0">
                  <a:pos x="7" y="34"/>
                </a:cxn>
                <a:cxn ang="0">
                  <a:pos x="7" y="37"/>
                </a:cxn>
                <a:cxn ang="0">
                  <a:pos x="10" y="37"/>
                </a:cxn>
                <a:cxn ang="0">
                  <a:pos x="16" y="37"/>
                </a:cxn>
                <a:cxn ang="0">
                  <a:pos x="19" y="37"/>
                </a:cxn>
                <a:cxn ang="0">
                  <a:pos x="19" y="34"/>
                </a:cxn>
                <a:cxn ang="0">
                  <a:pos x="19" y="33"/>
                </a:cxn>
                <a:cxn ang="0">
                  <a:pos x="26" y="23"/>
                </a:cxn>
                <a:cxn ang="0">
                  <a:pos x="23" y="15"/>
                </a:cxn>
                <a:cxn ang="0">
                  <a:pos x="23" y="15"/>
                </a:cxn>
                <a:cxn ang="0">
                  <a:pos x="23" y="14"/>
                </a:cxn>
                <a:cxn ang="0">
                  <a:pos x="23" y="14"/>
                </a:cxn>
                <a:cxn ang="0">
                  <a:pos x="23" y="14"/>
                </a:cxn>
                <a:cxn ang="0">
                  <a:pos x="25" y="9"/>
                </a:cxn>
                <a:cxn ang="0">
                  <a:pos x="26" y="6"/>
                </a:cxn>
                <a:cxn ang="0">
                  <a:pos x="23" y="5"/>
                </a:cxn>
                <a:cxn ang="0">
                  <a:pos x="22" y="4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1" y="14"/>
                </a:cxn>
                <a:cxn ang="0">
                  <a:pos x="3" y="20"/>
                </a:cxn>
                <a:cxn ang="0">
                  <a:pos x="2" y="22"/>
                </a:cxn>
                <a:cxn ang="0">
                  <a:pos x="1" y="28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3" y="32"/>
                </a:cxn>
                <a:cxn ang="0">
                  <a:pos x="12" y="21"/>
                </a:cxn>
                <a:cxn ang="0">
                  <a:pos x="5" y="14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16" y="3"/>
                </a:cxn>
                <a:cxn ang="0">
                  <a:pos x="16" y="6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0" y="13"/>
                </a:cxn>
                <a:cxn ang="0">
                  <a:pos x="20" y="14"/>
                </a:cxn>
                <a:cxn ang="0">
                  <a:pos x="19" y="13"/>
                </a:cxn>
                <a:cxn ang="0">
                  <a:pos x="14" y="12"/>
                </a:cxn>
                <a:cxn ang="0">
                  <a:pos x="12" y="13"/>
                </a:cxn>
                <a:cxn ang="0">
                  <a:pos x="15" y="15"/>
                </a:cxn>
                <a:cxn ang="0">
                  <a:pos x="22" y="23"/>
                </a:cxn>
                <a:cxn ang="0">
                  <a:pos x="16" y="30"/>
                </a:cxn>
                <a:cxn ang="0">
                  <a:pos x="16" y="34"/>
                </a:cxn>
                <a:cxn ang="0">
                  <a:pos x="10" y="34"/>
                </a:cxn>
                <a:cxn ang="0">
                  <a:pos x="10" y="30"/>
                </a:cxn>
                <a:cxn ang="0">
                  <a:pos x="5" y="29"/>
                </a:cxn>
                <a:cxn ang="0">
                  <a:pos x="4" y="28"/>
                </a:cxn>
                <a:cxn ang="0">
                  <a:pos x="6" y="22"/>
                </a:cxn>
                <a:cxn ang="0">
                  <a:pos x="7" y="23"/>
                </a:cxn>
                <a:cxn ang="0">
                  <a:pos x="12" y="25"/>
                </a:cxn>
                <a:cxn ang="0">
                  <a:pos x="15" y="23"/>
                </a:cxn>
                <a:cxn ang="0">
                  <a:pos x="12" y="21"/>
                </a:cxn>
              </a:cxnLst>
              <a:rect l="0" t="0" r="r" b="b"/>
              <a:pathLst>
                <a:path w="26" h="37">
                  <a:moveTo>
                    <a:pt x="3" y="32"/>
                  </a:moveTo>
                  <a:cubicBezTo>
                    <a:pt x="4" y="33"/>
                    <a:pt x="5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3" y="31"/>
                    <a:pt x="26" y="27"/>
                    <a:pt x="26" y="23"/>
                  </a:cubicBezTo>
                  <a:cubicBezTo>
                    <a:pt x="26" y="19"/>
                    <a:pt x="24" y="17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0" y="4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3" y="6"/>
                    <a:pt x="1" y="10"/>
                    <a:pt x="1" y="14"/>
                  </a:cubicBezTo>
                  <a:cubicBezTo>
                    <a:pt x="1" y="16"/>
                    <a:pt x="2" y="18"/>
                    <a:pt x="3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32"/>
                    <a:pt x="2" y="32"/>
                    <a:pt x="2" y="32"/>
                  </a:cubicBezTo>
                  <a:lnTo>
                    <a:pt x="3" y="32"/>
                  </a:lnTo>
                  <a:close/>
                  <a:moveTo>
                    <a:pt x="12" y="21"/>
                  </a:moveTo>
                  <a:cubicBezTo>
                    <a:pt x="8" y="20"/>
                    <a:pt x="5" y="18"/>
                    <a:pt x="5" y="14"/>
                  </a:cubicBezTo>
                  <a:cubicBezTo>
                    <a:pt x="5" y="10"/>
                    <a:pt x="7" y="8"/>
                    <a:pt x="11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7"/>
                    <a:pt x="20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6" y="12"/>
                    <a:pt x="14" y="12"/>
                  </a:cubicBezTo>
                  <a:cubicBezTo>
                    <a:pt x="13" y="12"/>
                    <a:pt x="12" y="12"/>
                    <a:pt x="12" y="13"/>
                  </a:cubicBezTo>
                  <a:cubicBezTo>
                    <a:pt x="12" y="14"/>
                    <a:pt x="14" y="15"/>
                    <a:pt x="15" y="15"/>
                  </a:cubicBezTo>
                  <a:cubicBezTo>
                    <a:pt x="20" y="17"/>
                    <a:pt x="22" y="19"/>
                    <a:pt x="22" y="23"/>
                  </a:cubicBezTo>
                  <a:cubicBezTo>
                    <a:pt x="22" y="26"/>
                    <a:pt x="20" y="29"/>
                    <a:pt x="16" y="3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8" y="30"/>
                    <a:pt x="6" y="30"/>
                    <a:pt x="5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4"/>
                    <a:pt x="10" y="25"/>
                    <a:pt x="12" y="25"/>
                  </a:cubicBezTo>
                  <a:cubicBezTo>
                    <a:pt x="13" y="25"/>
                    <a:pt x="15" y="24"/>
                    <a:pt x="15" y="23"/>
                  </a:cubicBezTo>
                  <a:cubicBezTo>
                    <a:pt x="15" y="23"/>
                    <a:pt x="14" y="22"/>
                    <a:pt x="12" y="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3" name="Group 331">
            <a:extLst>
              <a:ext uri="{FF2B5EF4-FFF2-40B4-BE49-F238E27FC236}">
                <a16:creationId xmlns:a16="http://schemas.microsoft.com/office/drawing/2014/main" id="{2F6B1A30-EF00-44DE-AE4F-F7FAE38F79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2135" y="4552597"/>
            <a:ext cx="739022" cy="737632"/>
            <a:chOff x="211" y="3387"/>
            <a:chExt cx="532" cy="531"/>
          </a:xfrm>
        </p:grpSpPr>
        <p:sp>
          <p:nvSpPr>
            <p:cNvPr id="184" name="Oval 332">
              <a:extLst>
                <a:ext uri="{FF2B5EF4-FFF2-40B4-BE49-F238E27FC236}">
                  <a16:creationId xmlns:a16="http://schemas.microsoft.com/office/drawing/2014/main" id="{752E8F70-F9F6-47C6-AAC0-C56105577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3387"/>
              <a:ext cx="532" cy="531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333">
              <a:extLst>
                <a:ext uri="{FF2B5EF4-FFF2-40B4-BE49-F238E27FC236}">
                  <a16:creationId xmlns:a16="http://schemas.microsoft.com/office/drawing/2014/main" id="{BDEC4203-0A90-4AB7-A773-E6881B8FE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" y="3411"/>
              <a:ext cx="485" cy="48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101"/>
                </a:cxn>
                <a:cxn ang="0">
                  <a:pos x="101" y="202"/>
                </a:cxn>
                <a:cxn ang="0">
                  <a:pos x="202" y="101"/>
                </a:cxn>
                <a:cxn ang="0">
                  <a:pos x="101" y="0"/>
                </a:cxn>
                <a:cxn ang="0">
                  <a:pos x="169" y="169"/>
                </a:cxn>
                <a:cxn ang="0">
                  <a:pos x="101" y="197"/>
                </a:cxn>
                <a:cxn ang="0">
                  <a:pos x="33" y="169"/>
                </a:cxn>
                <a:cxn ang="0">
                  <a:pos x="5" y="101"/>
                </a:cxn>
                <a:cxn ang="0">
                  <a:pos x="33" y="33"/>
                </a:cxn>
                <a:cxn ang="0">
                  <a:pos x="101" y="5"/>
                </a:cxn>
                <a:cxn ang="0">
                  <a:pos x="169" y="33"/>
                </a:cxn>
                <a:cxn ang="0">
                  <a:pos x="197" y="101"/>
                </a:cxn>
                <a:cxn ang="0">
                  <a:pos x="169" y="16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69" y="169"/>
                  </a:moveTo>
                  <a:cubicBezTo>
                    <a:pt x="151" y="187"/>
                    <a:pt x="127" y="197"/>
                    <a:pt x="101" y="197"/>
                  </a:cubicBezTo>
                  <a:cubicBezTo>
                    <a:pt x="75" y="197"/>
                    <a:pt x="51" y="187"/>
                    <a:pt x="33" y="169"/>
                  </a:cubicBezTo>
                  <a:cubicBezTo>
                    <a:pt x="15" y="151"/>
                    <a:pt x="5" y="127"/>
                    <a:pt x="5" y="101"/>
                  </a:cubicBezTo>
                  <a:cubicBezTo>
                    <a:pt x="5" y="75"/>
                    <a:pt x="15" y="51"/>
                    <a:pt x="33" y="33"/>
                  </a:cubicBezTo>
                  <a:cubicBezTo>
                    <a:pt x="51" y="15"/>
                    <a:pt x="75" y="5"/>
                    <a:pt x="101" y="5"/>
                  </a:cubicBezTo>
                  <a:cubicBezTo>
                    <a:pt x="127" y="5"/>
                    <a:pt x="151" y="15"/>
                    <a:pt x="169" y="33"/>
                  </a:cubicBezTo>
                  <a:cubicBezTo>
                    <a:pt x="187" y="51"/>
                    <a:pt x="197" y="75"/>
                    <a:pt x="197" y="101"/>
                  </a:cubicBezTo>
                  <a:cubicBezTo>
                    <a:pt x="197" y="127"/>
                    <a:pt x="187" y="151"/>
                    <a:pt x="169" y="1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34">
              <a:extLst>
                <a:ext uri="{FF2B5EF4-FFF2-40B4-BE49-F238E27FC236}">
                  <a16:creationId xmlns:a16="http://schemas.microsoft.com/office/drawing/2014/main" id="{85A23483-9FA1-4F69-9A9E-8565E6A974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" y="3583"/>
              <a:ext cx="346" cy="144"/>
            </a:xfrm>
            <a:custGeom>
              <a:avLst/>
              <a:gdLst/>
              <a:ahLst/>
              <a:cxnLst>
                <a:cxn ang="0">
                  <a:pos x="121" y="1"/>
                </a:cxn>
                <a:cxn ang="0">
                  <a:pos x="117" y="0"/>
                </a:cxn>
                <a:cxn ang="0">
                  <a:pos x="115" y="9"/>
                </a:cxn>
                <a:cxn ang="0">
                  <a:pos x="81" y="1"/>
                </a:cxn>
                <a:cxn ang="0">
                  <a:pos x="77" y="0"/>
                </a:cxn>
                <a:cxn ang="0">
                  <a:pos x="75" y="9"/>
                </a:cxn>
                <a:cxn ang="0">
                  <a:pos x="42" y="1"/>
                </a:cxn>
                <a:cxn ang="0">
                  <a:pos x="38" y="0"/>
                </a:cxn>
                <a:cxn ang="0">
                  <a:pos x="35" y="9"/>
                </a:cxn>
                <a:cxn ang="0">
                  <a:pos x="0" y="12"/>
                </a:cxn>
                <a:cxn ang="0">
                  <a:pos x="4" y="52"/>
                </a:cxn>
                <a:cxn ang="0">
                  <a:pos x="35" y="56"/>
                </a:cxn>
                <a:cxn ang="0">
                  <a:pos x="39" y="60"/>
                </a:cxn>
                <a:cxn ang="0">
                  <a:pos x="48" y="52"/>
                </a:cxn>
                <a:cxn ang="0">
                  <a:pos x="75" y="56"/>
                </a:cxn>
                <a:cxn ang="0">
                  <a:pos x="79" y="60"/>
                </a:cxn>
                <a:cxn ang="0">
                  <a:pos x="88" y="52"/>
                </a:cxn>
                <a:cxn ang="0">
                  <a:pos x="115" y="56"/>
                </a:cxn>
                <a:cxn ang="0">
                  <a:pos x="118" y="60"/>
                </a:cxn>
                <a:cxn ang="0">
                  <a:pos x="143" y="32"/>
                </a:cxn>
                <a:cxn ang="0">
                  <a:pos x="39" y="56"/>
                </a:cxn>
                <a:cxn ang="0">
                  <a:pos x="39" y="48"/>
                </a:cxn>
                <a:cxn ang="0">
                  <a:pos x="4" y="12"/>
                </a:cxn>
                <a:cxn ang="0">
                  <a:pos x="39" y="4"/>
                </a:cxn>
                <a:cxn ang="0">
                  <a:pos x="39" y="56"/>
                </a:cxn>
                <a:cxn ang="0">
                  <a:pos x="79" y="56"/>
                </a:cxn>
                <a:cxn ang="0">
                  <a:pos x="51" y="48"/>
                </a:cxn>
                <a:cxn ang="0">
                  <a:pos x="64" y="28"/>
                </a:cxn>
                <a:cxn ang="0">
                  <a:pos x="79" y="12"/>
                </a:cxn>
                <a:cxn ang="0">
                  <a:pos x="101" y="30"/>
                </a:cxn>
                <a:cxn ang="0">
                  <a:pos x="118" y="56"/>
                </a:cxn>
                <a:cxn ang="0">
                  <a:pos x="118" y="48"/>
                </a:cxn>
                <a:cxn ang="0">
                  <a:pos x="104" y="32"/>
                </a:cxn>
                <a:cxn ang="0">
                  <a:pos x="91" y="12"/>
                </a:cxn>
                <a:cxn ang="0">
                  <a:pos x="118" y="4"/>
                </a:cxn>
                <a:cxn ang="0">
                  <a:pos x="118" y="56"/>
                </a:cxn>
              </a:cxnLst>
              <a:rect l="0" t="0" r="r" b="b"/>
              <a:pathLst>
                <a:path w="144" h="60">
                  <a:moveTo>
                    <a:pt x="143" y="28"/>
                  </a:moveTo>
                  <a:cubicBezTo>
                    <a:pt x="121" y="1"/>
                    <a:pt x="121" y="1"/>
                    <a:pt x="121" y="1"/>
                  </a:cubicBezTo>
                  <a:cubicBezTo>
                    <a:pt x="120" y="1"/>
                    <a:pt x="119" y="0"/>
                    <a:pt x="118" y="0"/>
                  </a:cubicBezTo>
                  <a:cubicBezTo>
                    <a:pt x="118" y="0"/>
                    <a:pt x="117" y="0"/>
                    <a:pt x="117" y="0"/>
                  </a:cubicBezTo>
                  <a:cubicBezTo>
                    <a:pt x="115" y="1"/>
                    <a:pt x="115" y="2"/>
                    <a:pt x="115" y="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80" y="0"/>
                    <a:pt x="79" y="0"/>
                  </a:cubicBezTo>
                  <a:cubicBezTo>
                    <a:pt x="78" y="0"/>
                    <a:pt x="78" y="0"/>
                    <a:pt x="77" y="0"/>
                  </a:cubicBezTo>
                  <a:cubicBezTo>
                    <a:pt x="76" y="1"/>
                    <a:pt x="75" y="2"/>
                    <a:pt x="75" y="4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0"/>
                    <a:pt x="39" y="0"/>
                  </a:cubicBezTo>
                  <a:cubicBezTo>
                    <a:pt x="39" y="0"/>
                    <a:pt x="38" y="0"/>
                    <a:pt x="38" y="0"/>
                  </a:cubicBezTo>
                  <a:cubicBezTo>
                    <a:pt x="36" y="1"/>
                    <a:pt x="35" y="2"/>
                    <a:pt x="35" y="4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10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2" y="52"/>
                    <a:pt x="4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8"/>
                    <a:pt x="36" y="59"/>
                    <a:pt x="38" y="60"/>
                  </a:cubicBezTo>
                  <a:cubicBezTo>
                    <a:pt x="38" y="60"/>
                    <a:pt x="39" y="60"/>
                    <a:pt x="39" y="60"/>
                  </a:cubicBezTo>
                  <a:cubicBezTo>
                    <a:pt x="40" y="60"/>
                    <a:pt x="41" y="60"/>
                    <a:pt x="42" y="59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8"/>
                    <a:pt x="76" y="59"/>
                    <a:pt x="77" y="60"/>
                  </a:cubicBezTo>
                  <a:cubicBezTo>
                    <a:pt x="78" y="60"/>
                    <a:pt x="78" y="60"/>
                    <a:pt x="79" y="60"/>
                  </a:cubicBezTo>
                  <a:cubicBezTo>
                    <a:pt x="80" y="60"/>
                    <a:pt x="81" y="60"/>
                    <a:pt x="81" y="59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6"/>
                    <a:pt x="115" y="56"/>
                    <a:pt x="115" y="56"/>
                  </a:cubicBezTo>
                  <a:cubicBezTo>
                    <a:pt x="115" y="58"/>
                    <a:pt x="115" y="59"/>
                    <a:pt x="117" y="60"/>
                  </a:cubicBezTo>
                  <a:cubicBezTo>
                    <a:pt x="117" y="60"/>
                    <a:pt x="118" y="60"/>
                    <a:pt x="118" y="60"/>
                  </a:cubicBezTo>
                  <a:cubicBezTo>
                    <a:pt x="119" y="60"/>
                    <a:pt x="120" y="60"/>
                    <a:pt x="121" y="59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4" y="31"/>
                    <a:pt x="144" y="29"/>
                    <a:pt x="143" y="28"/>
                  </a:cubicBezTo>
                  <a:close/>
                  <a:moveTo>
                    <a:pt x="39" y="56"/>
                  </a:moveTo>
                  <a:cubicBezTo>
                    <a:pt x="39" y="56"/>
                    <a:pt x="39" y="56"/>
                    <a:pt x="39" y="56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61" y="30"/>
                    <a:pt x="61" y="30"/>
                    <a:pt x="61" y="30"/>
                  </a:cubicBezTo>
                  <a:lnTo>
                    <a:pt x="39" y="56"/>
                  </a:lnTo>
                  <a:close/>
                  <a:moveTo>
                    <a:pt x="79" y="56"/>
                  </a:moveTo>
                  <a:cubicBezTo>
                    <a:pt x="79" y="56"/>
                    <a:pt x="79" y="56"/>
                    <a:pt x="79" y="5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5" y="31"/>
                    <a:pt x="65" y="29"/>
                    <a:pt x="64" y="2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101" y="30"/>
                    <a:pt x="101" y="30"/>
                    <a:pt x="101" y="30"/>
                  </a:cubicBezTo>
                  <a:lnTo>
                    <a:pt x="79" y="56"/>
                  </a:lnTo>
                  <a:close/>
                  <a:moveTo>
                    <a:pt x="118" y="56"/>
                  </a:moveTo>
                  <a:cubicBezTo>
                    <a:pt x="118" y="56"/>
                    <a:pt x="118" y="56"/>
                    <a:pt x="118" y="56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5" y="29"/>
                    <a:pt x="104" y="28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41" y="30"/>
                    <a:pt x="141" y="30"/>
                    <a:pt x="141" y="30"/>
                  </a:cubicBezTo>
                  <a:lnTo>
                    <a:pt x="118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6B12E2F2-4901-4A64-9ED8-951DE51B0DB8}"/>
              </a:ext>
            </a:extLst>
          </p:cNvPr>
          <p:cNvCxnSpPr>
            <a:cxnSpLocks/>
          </p:cNvCxnSpPr>
          <p:nvPr/>
        </p:nvCxnSpPr>
        <p:spPr>
          <a:xfrm>
            <a:off x="2343415" y="2733915"/>
            <a:ext cx="2605302" cy="0"/>
          </a:xfrm>
          <a:prstGeom prst="line">
            <a:avLst/>
          </a:prstGeom>
          <a:ln w="19050">
            <a:solidFill>
              <a:srgbClr val="009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ector recto 186">
            <a:extLst>
              <a:ext uri="{FF2B5EF4-FFF2-40B4-BE49-F238E27FC236}">
                <a16:creationId xmlns:a16="http://schemas.microsoft.com/office/drawing/2014/main" id="{C384E5E7-43BE-4993-A87D-E6A3919C86EA}"/>
              </a:ext>
            </a:extLst>
          </p:cNvPr>
          <p:cNvCxnSpPr>
            <a:cxnSpLocks/>
          </p:cNvCxnSpPr>
          <p:nvPr/>
        </p:nvCxnSpPr>
        <p:spPr>
          <a:xfrm>
            <a:off x="2343415" y="3816127"/>
            <a:ext cx="3210306" cy="0"/>
          </a:xfrm>
          <a:prstGeom prst="line">
            <a:avLst/>
          </a:prstGeom>
          <a:ln w="19050">
            <a:solidFill>
              <a:srgbClr val="009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recto 187">
            <a:extLst>
              <a:ext uri="{FF2B5EF4-FFF2-40B4-BE49-F238E27FC236}">
                <a16:creationId xmlns:a16="http://schemas.microsoft.com/office/drawing/2014/main" id="{06E72D53-31C3-42DE-BF30-A693913DB6EA}"/>
              </a:ext>
            </a:extLst>
          </p:cNvPr>
          <p:cNvCxnSpPr>
            <a:cxnSpLocks/>
          </p:cNvCxnSpPr>
          <p:nvPr/>
        </p:nvCxnSpPr>
        <p:spPr>
          <a:xfrm>
            <a:off x="2343415" y="4901672"/>
            <a:ext cx="3210306" cy="0"/>
          </a:xfrm>
          <a:prstGeom prst="line">
            <a:avLst/>
          </a:prstGeom>
          <a:ln w="19050">
            <a:solidFill>
              <a:srgbClr val="009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3" name="Gráfico 192">
            <a:extLst>
              <a:ext uri="{FF2B5EF4-FFF2-40B4-BE49-F238E27FC236}">
                <a16:creationId xmlns:a16="http://schemas.microsoft.com/office/drawing/2014/main" id="{CB4BD54B-E14D-4EB2-90EC-A5988B1754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425745"/>
              </p:ext>
            </p:extLst>
          </p:nvPr>
        </p:nvGraphicFramePr>
        <p:xfrm>
          <a:off x="6227497" y="2261089"/>
          <a:ext cx="5360424" cy="3459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" name="Rectángulo 64">
            <a:extLst>
              <a:ext uri="{FF2B5EF4-FFF2-40B4-BE49-F238E27FC236}">
                <a16:creationId xmlns:a16="http://schemas.microsoft.com/office/drawing/2014/main" id="{03533B52-6026-4E30-B962-0E0A0287EAFC}"/>
              </a:ext>
            </a:extLst>
          </p:cNvPr>
          <p:cNvSpPr/>
          <p:nvPr/>
        </p:nvSpPr>
        <p:spPr>
          <a:xfrm>
            <a:off x="7024758" y="1557960"/>
            <a:ext cx="441005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s-AR" b="1" dirty="0">
                <a:solidFill>
                  <a:srgbClr val="5358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Absorción neta vs. producción vs. en construcción 2022 YTD (m2)</a:t>
            </a:r>
          </a:p>
        </p:txBody>
      </p:sp>
      <p:grpSp>
        <p:nvGrpSpPr>
          <p:cNvPr id="199" name="Grupo 198">
            <a:extLst>
              <a:ext uri="{FF2B5EF4-FFF2-40B4-BE49-F238E27FC236}">
                <a16:creationId xmlns:a16="http://schemas.microsoft.com/office/drawing/2014/main" id="{6E4BE2C8-1A7B-4E53-AD10-8B4B5428ABD5}"/>
              </a:ext>
            </a:extLst>
          </p:cNvPr>
          <p:cNvGrpSpPr/>
          <p:nvPr/>
        </p:nvGrpSpPr>
        <p:grpSpPr>
          <a:xfrm>
            <a:off x="7415601" y="5777773"/>
            <a:ext cx="4172320" cy="439870"/>
            <a:chOff x="7940105" y="4402050"/>
            <a:chExt cx="2984213" cy="282462"/>
          </a:xfrm>
        </p:grpSpPr>
        <p:sp>
          <p:nvSpPr>
            <p:cNvPr id="200" name="CuadroTexto 72">
              <a:extLst>
                <a:ext uri="{FF2B5EF4-FFF2-40B4-BE49-F238E27FC236}">
                  <a16:creationId xmlns:a16="http://schemas.microsoft.com/office/drawing/2014/main" id="{33AA2047-37E2-477B-86AA-4DB689DCB622}"/>
                </a:ext>
              </a:extLst>
            </p:cNvPr>
            <p:cNvSpPr txBox="1"/>
            <p:nvPr/>
          </p:nvSpPr>
          <p:spPr>
            <a:xfrm>
              <a:off x="8095519" y="4407819"/>
              <a:ext cx="754061" cy="2766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s-AR" sz="1100">
                  <a:solidFill>
                    <a:srgbClr val="5358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Producción 2022 YTD</a:t>
              </a:r>
            </a:p>
          </p:txBody>
        </p:sp>
        <p:sp>
          <p:nvSpPr>
            <p:cNvPr id="201" name="Rectángulo 66">
              <a:extLst>
                <a:ext uri="{FF2B5EF4-FFF2-40B4-BE49-F238E27FC236}">
                  <a16:creationId xmlns:a16="http://schemas.microsoft.com/office/drawing/2014/main" id="{A0537E83-671B-4070-AF11-C9566C44CBAE}"/>
                </a:ext>
              </a:extLst>
            </p:cNvPr>
            <p:cNvSpPr/>
            <p:nvPr/>
          </p:nvSpPr>
          <p:spPr>
            <a:xfrm>
              <a:off x="9826978" y="4487116"/>
              <a:ext cx="118926" cy="108000"/>
            </a:xfrm>
            <a:prstGeom prst="rect">
              <a:avLst/>
            </a:prstGeom>
            <a:solidFill>
              <a:schemeClr val="bg1"/>
            </a:solidFill>
            <a:ln w="1587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3600">
                <a:solidFill>
                  <a:srgbClr val="5358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ángulo 67">
              <a:extLst>
                <a:ext uri="{FF2B5EF4-FFF2-40B4-BE49-F238E27FC236}">
                  <a16:creationId xmlns:a16="http://schemas.microsoft.com/office/drawing/2014/main" id="{BE349B27-DA54-4790-943A-13AA0261C05F}"/>
                </a:ext>
              </a:extLst>
            </p:cNvPr>
            <p:cNvSpPr/>
            <p:nvPr/>
          </p:nvSpPr>
          <p:spPr>
            <a:xfrm>
              <a:off x="8850965" y="4481252"/>
              <a:ext cx="108000" cy="10800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158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3600">
                <a:solidFill>
                  <a:srgbClr val="5358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ángulo 69">
              <a:extLst>
                <a:ext uri="{FF2B5EF4-FFF2-40B4-BE49-F238E27FC236}">
                  <a16:creationId xmlns:a16="http://schemas.microsoft.com/office/drawing/2014/main" id="{87CD2DDF-B05D-4377-99E8-0FAD7C934B7E}"/>
                </a:ext>
              </a:extLst>
            </p:cNvPr>
            <p:cNvSpPr/>
            <p:nvPr/>
          </p:nvSpPr>
          <p:spPr>
            <a:xfrm>
              <a:off x="7940105" y="4481252"/>
              <a:ext cx="108000" cy="10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3600">
                <a:solidFill>
                  <a:srgbClr val="5358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CuadroTexto 70">
              <a:extLst>
                <a:ext uri="{FF2B5EF4-FFF2-40B4-BE49-F238E27FC236}">
                  <a16:creationId xmlns:a16="http://schemas.microsoft.com/office/drawing/2014/main" id="{FF0C8258-76E7-4F33-A658-F016A7273460}"/>
                </a:ext>
              </a:extLst>
            </p:cNvPr>
            <p:cNvSpPr txBox="1"/>
            <p:nvPr/>
          </p:nvSpPr>
          <p:spPr>
            <a:xfrm>
              <a:off x="9945904" y="4402051"/>
              <a:ext cx="978414" cy="2766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s-AR" sz="1100" dirty="0">
                  <a:solidFill>
                    <a:srgbClr val="5358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construcción</a:t>
              </a:r>
            </a:p>
            <a:p>
              <a:r>
                <a:rPr lang="es-AR" sz="1100" dirty="0">
                  <a:solidFill>
                    <a:srgbClr val="5358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YTD</a:t>
              </a:r>
            </a:p>
          </p:txBody>
        </p:sp>
        <p:sp>
          <p:nvSpPr>
            <p:cNvPr id="205" name="CuadroTexto 71">
              <a:extLst>
                <a:ext uri="{FF2B5EF4-FFF2-40B4-BE49-F238E27FC236}">
                  <a16:creationId xmlns:a16="http://schemas.microsoft.com/office/drawing/2014/main" id="{A7AFB5A2-5F46-4A23-8957-4923CDC647D8}"/>
                </a:ext>
              </a:extLst>
            </p:cNvPr>
            <p:cNvSpPr txBox="1"/>
            <p:nvPr/>
          </p:nvSpPr>
          <p:spPr>
            <a:xfrm>
              <a:off x="8944408" y="4402050"/>
              <a:ext cx="804529" cy="2766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es-AR" sz="1100" dirty="0">
                  <a:solidFill>
                    <a:srgbClr val="5358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Absorción neta 2022 YTD</a:t>
              </a:r>
            </a:p>
          </p:txBody>
        </p:sp>
      </p:grpSp>
      <p:sp>
        <p:nvSpPr>
          <p:cNvPr id="206" name="CuadroTexto 205">
            <a:extLst>
              <a:ext uri="{FF2B5EF4-FFF2-40B4-BE49-F238E27FC236}">
                <a16:creationId xmlns:a16="http://schemas.microsoft.com/office/drawing/2014/main" id="{316A5276-6C03-415E-9BE4-2DDC66BC76AB}"/>
              </a:ext>
            </a:extLst>
          </p:cNvPr>
          <p:cNvSpPr txBox="1"/>
          <p:nvPr/>
        </p:nvSpPr>
        <p:spPr>
          <a:xfrm>
            <a:off x="500514" y="1533588"/>
            <a:ext cx="329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rgbClr val="53585F"/>
                </a:solidFill>
                <a:latin typeface="Gotham Bold" pitchFamily="50" charset="0"/>
              </a:rPr>
              <a:t>INDUSTRIAL</a:t>
            </a:r>
            <a:endParaRPr lang="es-CO" sz="2000" dirty="0">
              <a:solidFill>
                <a:srgbClr val="53585F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3">
            <a:extLst>
              <a:ext uri="{FF2B5EF4-FFF2-40B4-BE49-F238E27FC236}">
                <a16:creationId xmlns:a16="http://schemas.microsoft.com/office/drawing/2014/main" id="{7B00FB9D-7BFB-4BAE-9A42-D80D29D37746}"/>
              </a:ext>
            </a:extLst>
          </p:cNvPr>
          <p:cNvSpPr>
            <a:spLocks/>
          </p:cNvSpPr>
          <p:nvPr/>
        </p:nvSpPr>
        <p:spPr bwMode="auto">
          <a:xfrm>
            <a:off x="3588627" y="1055411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26735348-03A2-45E4-8AC9-3A66862BF99C}"/>
              </a:ext>
            </a:extLst>
          </p:cNvPr>
          <p:cNvSpPr>
            <a:spLocks/>
          </p:cNvSpPr>
          <p:nvPr/>
        </p:nvSpPr>
        <p:spPr bwMode="auto">
          <a:xfrm>
            <a:off x="4445279" y="1055414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4" name="CuadroTexto 19">
            <a:extLst>
              <a:ext uri="{FF2B5EF4-FFF2-40B4-BE49-F238E27FC236}">
                <a16:creationId xmlns:a16="http://schemas.microsoft.com/office/drawing/2014/main" id="{0200C761-4930-484E-8A04-DA4BBCC1D099}"/>
              </a:ext>
            </a:extLst>
          </p:cNvPr>
          <p:cNvSpPr txBox="1"/>
          <p:nvPr/>
        </p:nvSpPr>
        <p:spPr>
          <a:xfrm>
            <a:off x="686602" y="5422006"/>
            <a:ext cx="5940806" cy="27699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l" rtl="0" fontAlgn="base"/>
            <a:r>
              <a:rPr lang="es-AR" sz="1200" b="0" i="0" u="none" strike="noStrike" dirty="0">
                <a:solidFill>
                  <a:srgbClr val="53585F"/>
                </a:solidFill>
                <a:effectLst/>
                <a:latin typeface="+mj-lt"/>
                <a:cs typeface="Arial" panose="020B0604020202020204" pitchFamily="34" charset="0"/>
              </a:rPr>
              <a:t>USD/COP = 4,287 </a:t>
            </a:r>
            <a:r>
              <a:rPr lang="es-AR" sz="1200" b="0" i="0" dirty="0">
                <a:solidFill>
                  <a:srgbClr val="53585F"/>
                </a:solidFill>
                <a:effectLst/>
                <a:latin typeface="+mj-lt"/>
                <a:cs typeface="Arial" panose="020B0604020202020204" pitchFamily="34" charset="0"/>
              </a:rPr>
              <a:t>| </a:t>
            </a:r>
            <a:r>
              <a:rPr lang="es-AR" sz="1200" b="0" i="0" u="none" strike="noStrike" dirty="0">
                <a:solidFill>
                  <a:srgbClr val="53585F"/>
                </a:solidFill>
                <a:effectLst/>
                <a:latin typeface="+mj-lt"/>
                <a:cs typeface="Arial" panose="020B0604020202020204" pitchFamily="34" charset="0"/>
              </a:rPr>
              <a:t>USD/UF=0.027 </a:t>
            </a:r>
            <a:r>
              <a:rPr lang="es-AR" sz="1200" b="0" i="0" dirty="0">
                <a:solidFill>
                  <a:srgbClr val="53585F"/>
                </a:solidFill>
                <a:effectLst/>
                <a:latin typeface="+mj-lt"/>
                <a:cs typeface="Arial" panose="020B0604020202020204" pitchFamily="34" charset="0"/>
              </a:rPr>
              <a:t>|</a:t>
            </a:r>
            <a:r>
              <a:rPr lang="es-AR" sz="1200" b="0" i="0" u="none" strike="noStrike" dirty="0">
                <a:solidFill>
                  <a:srgbClr val="53585F"/>
                </a:solidFill>
                <a:effectLst/>
                <a:latin typeface="+mj-lt"/>
                <a:cs typeface="Arial" panose="020B0604020202020204" pitchFamily="34" charset="0"/>
              </a:rPr>
              <a:t> USD/BRL=5.17 </a:t>
            </a:r>
            <a:r>
              <a:rPr lang="es-AR" sz="1200" b="0" i="0" dirty="0">
                <a:solidFill>
                  <a:srgbClr val="53585F"/>
                </a:solidFill>
                <a:effectLst/>
                <a:latin typeface="+mj-lt"/>
                <a:cs typeface="Arial" panose="020B0604020202020204" pitchFamily="34" charset="0"/>
              </a:rPr>
              <a:t>| </a:t>
            </a:r>
            <a:r>
              <a:rPr lang="es-AR" sz="1200" b="0" i="0" u="none" strike="noStrike" dirty="0">
                <a:solidFill>
                  <a:srgbClr val="53585F"/>
                </a:solidFill>
                <a:effectLst/>
                <a:latin typeface="+mj-lt"/>
                <a:cs typeface="Arial" panose="020B0604020202020204" pitchFamily="34" charset="0"/>
              </a:rPr>
              <a:t>USD/PEN=3.93</a:t>
            </a:r>
            <a:endParaRPr lang="es-AR" sz="1200" b="0" i="0" dirty="0">
              <a:solidFill>
                <a:srgbClr val="53585F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6" name="Tabela 19">
            <a:extLst>
              <a:ext uri="{FF2B5EF4-FFF2-40B4-BE49-F238E27FC236}">
                <a16:creationId xmlns:a16="http://schemas.microsoft.com/office/drawing/2014/main" id="{A6EF2640-AE08-4167-B38A-15A1FD79E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00651"/>
              </p:ext>
            </p:extLst>
          </p:nvPr>
        </p:nvGraphicFramePr>
        <p:xfrm>
          <a:off x="686602" y="2173600"/>
          <a:ext cx="10818796" cy="3008504"/>
        </p:xfrm>
        <a:graphic>
          <a:graphicData uri="http://schemas.openxmlformats.org/drawingml/2006/table">
            <a:tbl>
              <a:tblPr firstRow="1" bandRow="1"/>
              <a:tblGrid>
                <a:gridCol w="1614461">
                  <a:extLst>
                    <a:ext uri="{9D8B030D-6E8A-4147-A177-3AD203B41FA5}">
                      <a16:colId xmlns:a16="http://schemas.microsoft.com/office/drawing/2014/main" val="2387694604"/>
                    </a:ext>
                  </a:extLst>
                </a:gridCol>
                <a:gridCol w="1210346">
                  <a:extLst>
                    <a:ext uri="{9D8B030D-6E8A-4147-A177-3AD203B41FA5}">
                      <a16:colId xmlns:a16="http://schemas.microsoft.com/office/drawing/2014/main" val="3360499548"/>
                    </a:ext>
                  </a:extLst>
                </a:gridCol>
                <a:gridCol w="1407423">
                  <a:extLst>
                    <a:ext uri="{9D8B030D-6E8A-4147-A177-3AD203B41FA5}">
                      <a16:colId xmlns:a16="http://schemas.microsoft.com/office/drawing/2014/main" val="606662994"/>
                    </a:ext>
                  </a:extLst>
                </a:gridCol>
                <a:gridCol w="1371641">
                  <a:extLst>
                    <a:ext uri="{9D8B030D-6E8A-4147-A177-3AD203B41FA5}">
                      <a16:colId xmlns:a16="http://schemas.microsoft.com/office/drawing/2014/main" val="73813985"/>
                    </a:ext>
                  </a:extLst>
                </a:gridCol>
                <a:gridCol w="1681752">
                  <a:extLst>
                    <a:ext uri="{9D8B030D-6E8A-4147-A177-3AD203B41FA5}">
                      <a16:colId xmlns:a16="http://schemas.microsoft.com/office/drawing/2014/main" val="3134762351"/>
                    </a:ext>
                  </a:extLst>
                </a:gridCol>
                <a:gridCol w="1502842">
                  <a:extLst>
                    <a:ext uri="{9D8B030D-6E8A-4147-A177-3AD203B41FA5}">
                      <a16:colId xmlns:a16="http://schemas.microsoft.com/office/drawing/2014/main" val="3438090096"/>
                    </a:ext>
                  </a:extLst>
                </a:gridCol>
                <a:gridCol w="2030331">
                  <a:extLst>
                    <a:ext uri="{9D8B030D-6E8A-4147-A177-3AD203B41FA5}">
                      <a16:colId xmlns:a16="http://schemas.microsoft.com/office/drawing/2014/main" val="3724111883"/>
                    </a:ext>
                  </a:extLst>
                </a:gridCol>
              </a:tblGrid>
              <a:tr h="431108">
                <a:tc>
                  <a:txBody>
                    <a:bodyPr/>
                    <a:lstStyle/>
                    <a:p>
                      <a:pPr marL="0" algn="ctr" defTabSz="1005840" rtl="0" eaLnBrk="1" fontAlgn="ctr" latinLnBrk="0" hangingPunct="1"/>
                      <a:r>
                        <a:rPr lang="es-AR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Submercado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Inventario</a:t>
                      </a:r>
                    </a:p>
                    <a:p>
                      <a:pPr marL="0" algn="ctr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clase A </a:t>
                      </a:r>
                    </a:p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(m</a:t>
                      </a:r>
                      <a:r>
                        <a:rPr lang="es-CL" sz="1600" b="1" i="0" u="none" strike="noStrike" kern="1200" baseline="3000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s-CL" sz="1600" b="1" i="0" u="none" strike="noStrike" kern="1200" dirty="0">
                        <a:solidFill>
                          <a:srgbClr val="53585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Superficie</a:t>
                      </a:r>
                    </a:p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disponible</a:t>
                      </a:r>
                    </a:p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(m</a:t>
                      </a:r>
                      <a:r>
                        <a:rPr lang="es-CL" sz="1600" b="1" i="0" u="none" strike="noStrike" kern="1200" baseline="3000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s-CL" sz="1600" b="1" i="0" u="none" strike="noStrike" kern="1200" dirty="0">
                        <a:solidFill>
                          <a:srgbClr val="53585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Ratio de</a:t>
                      </a:r>
                    </a:p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Vacancia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Precio de renta</a:t>
                      </a:r>
                    </a:p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pedido </a:t>
                      </a:r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(USD/m</a:t>
                      </a:r>
                      <a:r>
                        <a:rPr lang="es-CL" sz="1600" b="1" i="0" u="none" strike="noStrike" kern="1200" baseline="3000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/mes)</a:t>
                      </a:r>
                      <a:endParaRPr lang="es-CL" sz="1600" b="1" i="0" u="none" strike="noStrike" kern="1200" dirty="0">
                        <a:solidFill>
                          <a:srgbClr val="53585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Absorción neta</a:t>
                      </a:r>
                    </a:p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YTD (m</a:t>
                      </a:r>
                      <a:r>
                        <a:rPr lang="es-CL" sz="1600" b="1" i="0" u="none" strike="noStrike" kern="1200" baseline="3000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s-CL" sz="1600" b="1" i="0" u="none" strike="noStrike" kern="1200" dirty="0">
                        <a:solidFill>
                          <a:srgbClr val="53585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ctr" latinLnBrk="0" hangingPunct="1"/>
                      <a:r>
                        <a:rPr lang="es-CL" sz="1600" b="1" i="0" u="none" strike="noStrike" kern="120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En construcción </a:t>
                      </a:r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(m</a:t>
                      </a:r>
                      <a:r>
                        <a:rPr lang="es-CL" sz="1600" b="1" i="0" u="none" strike="noStrike" kern="1200" baseline="3000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es-CL" sz="1600" b="1" i="0" u="none" strike="noStrike" kern="1200" baseline="0" noProof="0" dirty="0">
                          <a:solidFill>
                            <a:srgbClr val="53585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s-CL" sz="1600" b="1" i="0" u="none" strike="noStrike" kern="1200" dirty="0">
                        <a:solidFill>
                          <a:srgbClr val="53585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653158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600" b="1" u="none" strike="noStrike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</a:rPr>
                        <a:t>S</a:t>
                      </a:r>
                      <a:r>
                        <a:rPr lang="es-ES" sz="1600" b="1" i="0" u="none" strike="noStrike" noProof="0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</a:rPr>
                        <a:t>ã</a:t>
                      </a:r>
                      <a:r>
                        <a:rPr lang="es-CL" sz="1600" b="1" u="none" strike="noStrike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</a:rPr>
                        <a:t>o Paulo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Gotham Bold" pitchFamily="50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5.026.590 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Gill Sans for CW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478.531 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9,52 %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5,2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175.000 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469.600 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453916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600" b="1" u="none" strike="noStrike" kern="1200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  <a:ea typeface="+mn-ea"/>
                          <a:cs typeface="+mn-cs"/>
                        </a:rPr>
                        <a:t>Santiago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1.946.110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196.275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162.760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980712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600" b="1" u="none" strike="noStrike" kern="1200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  <a:ea typeface="+mn-ea"/>
                          <a:cs typeface="+mn-cs"/>
                        </a:rPr>
                        <a:t>Bogotá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1.925.778 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52.684 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b" latinLnBrk="0" hangingPunct="1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56.483 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5840" rtl="0" eaLnBrk="1" fontAlgn="b" latinLnBrk="0" hangingPunct="1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260.746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496217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600" b="1" u="none" strike="noStrike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</a:rPr>
                        <a:t>Buenos Aires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Gotham Bold" pitchFamily="50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2.466.657 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Gill Sans for CW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232.397 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9,4 %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5,4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150.134 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61.026 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70136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600" b="1" u="none" strike="noStrike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</a:rPr>
                        <a:t>Rio de Janeiro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Gotham Bold" pitchFamily="50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2.421.617 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Gill Sans for CW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374.170 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15,5 %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4,0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40.562 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0" u="none" strike="noStrike" dirty="0">
                          <a:solidFill>
                            <a:srgbClr val="53585F"/>
                          </a:solidFill>
                          <a:effectLst/>
                        </a:rPr>
                        <a:t>89.672 </a:t>
                      </a:r>
                      <a:endParaRPr lang="es-CL" sz="1600" b="0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821607"/>
                  </a:ext>
                </a:extLst>
              </a:tr>
              <a:tr h="493269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600" b="1" u="none" strike="noStrike" kern="1200" dirty="0">
                          <a:solidFill>
                            <a:srgbClr val="53585F"/>
                          </a:solidFill>
                          <a:effectLst/>
                          <a:latin typeface="Gotham Bold" pitchFamily="50" charset="0"/>
                          <a:ea typeface="+mn-ea"/>
                          <a:cs typeface="+mn-cs"/>
                        </a:rPr>
                        <a:t>Lima</a:t>
                      </a:r>
                      <a:endParaRPr lang="en-US" sz="1600" b="1" u="none" strike="noStrike" kern="1200" dirty="0">
                        <a:solidFill>
                          <a:srgbClr val="53585F"/>
                        </a:solidFill>
                        <a:effectLst/>
                        <a:latin typeface="Gotham Bold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1.336.351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48.964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4.924</a:t>
                      </a:r>
                      <a:endParaRPr lang="en-US" sz="1600" dirty="0">
                        <a:solidFill>
                          <a:srgbClr val="53585F"/>
                        </a:solidFill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0" u="none" strike="noStrike" kern="1200" dirty="0">
                          <a:solidFill>
                            <a:srgbClr val="53585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324.020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550"/>
                  </a:ext>
                </a:extLst>
              </a:tr>
              <a:tr h="187199">
                <a:tc>
                  <a:txBody>
                    <a:bodyPr/>
                    <a:lstStyle/>
                    <a:p>
                      <a:pPr algn="ctr" fontAlgn="b"/>
                      <a:endParaRPr lang="es-AR" sz="1600" b="1" i="0" u="none" strike="noStrike">
                        <a:solidFill>
                          <a:srgbClr val="53585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1" i="0" u="none" strike="noStrike" dirty="0">
                          <a:solidFill>
                            <a:srgbClr val="53585F"/>
                          </a:solidFill>
                          <a:effectLst/>
                          <a:latin typeface="Arial"/>
                        </a:rPr>
                        <a:t>15.123.103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1" i="0" u="none" strike="noStrike" dirty="0">
                          <a:solidFill>
                            <a:srgbClr val="53585F"/>
                          </a:solidFill>
                          <a:effectLst/>
                          <a:latin typeface="Arial"/>
                        </a:rPr>
                        <a:t>1.186.746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1" i="0" u="none" strike="noStrike" dirty="0">
                          <a:solidFill>
                            <a:srgbClr val="53585F"/>
                          </a:solidFill>
                          <a:effectLst/>
                          <a:latin typeface="Arial"/>
                        </a:rPr>
                        <a:t>7,85%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1" i="0" u="none" strike="noStrike" dirty="0">
                          <a:solidFill>
                            <a:srgbClr val="53585F"/>
                          </a:solidFill>
                          <a:effectLst/>
                          <a:latin typeface="Arial"/>
                        </a:rPr>
                        <a:t> 5,3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1" i="0" u="none" strike="noStrike" dirty="0">
                          <a:solidFill>
                            <a:srgbClr val="53585F"/>
                          </a:solidFill>
                          <a:effectLst/>
                          <a:latin typeface="Arial"/>
                        </a:rPr>
                        <a:t>623.378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600" b="1" i="0" u="none" strike="noStrike" dirty="0">
                          <a:solidFill>
                            <a:srgbClr val="53585F"/>
                          </a:solidFill>
                          <a:effectLst/>
                          <a:latin typeface="Arial"/>
                        </a:rPr>
                        <a:t>1.367.824</a:t>
                      </a:r>
                      <a:endParaRPr lang="es-CL" sz="1600" b="1" i="0" u="none" strike="noStrike" dirty="0">
                        <a:solidFill>
                          <a:srgbClr val="53585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500370"/>
                  </a:ext>
                </a:extLst>
              </a:tr>
            </a:tbl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EFF461F9-7156-4FA8-A436-1EEAAE12D785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3092FF8-74E4-4F0A-B0B1-04DF13151ACA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CB7FED4-42D5-47F0-9FD4-C53A89125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060CA021-5A41-4172-BC88-8B43353D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88BB85E-8F69-4F0F-9A6C-60175C2C944B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12" name="Freeform 13">
            <a:extLst>
              <a:ext uri="{FF2B5EF4-FFF2-40B4-BE49-F238E27FC236}">
                <a16:creationId xmlns:a16="http://schemas.microsoft.com/office/drawing/2014/main" id="{16FF2431-BECC-4C83-853E-261324012292}"/>
              </a:ext>
            </a:extLst>
          </p:cNvPr>
          <p:cNvSpPr>
            <a:spLocks/>
          </p:cNvSpPr>
          <p:nvPr/>
        </p:nvSpPr>
        <p:spPr bwMode="auto">
          <a:xfrm>
            <a:off x="1937974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0DA0E6C-722B-45BB-8128-77ADC3BE9C17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2B4255-1B09-403C-AB0B-6292ED2AC0E3}"/>
              </a:ext>
            </a:extLst>
          </p:cNvPr>
          <p:cNvSpPr txBox="1"/>
          <p:nvPr/>
        </p:nvSpPr>
        <p:spPr>
          <a:xfrm>
            <a:off x="500513" y="1027700"/>
            <a:ext cx="6545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ESTADÍSTICAS DEL MERCADO</a:t>
            </a:r>
          </a:p>
        </p:txBody>
      </p:sp>
    </p:spTree>
    <p:extLst>
      <p:ext uri="{BB962C8B-B14F-4D97-AF65-F5344CB8AC3E}">
        <p14:creationId xmlns:p14="http://schemas.microsoft.com/office/powerpoint/2010/main" val="210952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3">
            <a:extLst>
              <a:ext uri="{FF2B5EF4-FFF2-40B4-BE49-F238E27FC236}">
                <a16:creationId xmlns:a16="http://schemas.microsoft.com/office/drawing/2014/main" id="{0EE4DEED-1A56-4C84-91E8-254006A4EC51}"/>
              </a:ext>
            </a:extLst>
          </p:cNvPr>
          <p:cNvSpPr>
            <a:spLocks/>
          </p:cNvSpPr>
          <p:nvPr/>
        </p:nvSpPr>
        <p:spPr bwMode="auto">
          <a:xfrm>
            <a:off x="867045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30" name="Freeform 13">
            <a:extLst>
              <a:ext uri="{FF2B5EF4-FFF2-40B4-BE49-F238E27FC236}">
                <a16:creationId xmlns:a16="http://schemas.microsoft.com/office/drawing/2014/main" id="{575C1507-91FB-432B-A7A4-F562ABFA1F8E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DADB954-729B-4EBA-B7E1-EFF3F88981CD}"/>
              </a:ext>
            </a:extLst>
          </p:cNvPr>
          <p:cNvSpPr txBox="1"/>
          <p:nvPr/>
        </p:nvSpPr>
        <p:spPr>
          <a:xfrm>
            <a:off x="500514" y="1027700"/>
            <a:ext cx="238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CAP RATES</a:t>
            </a:r>
          </a:p>
        </p:txBody>
      </p:sp>
      <p:graphicFrame>
        <p:nvGraphicFramePr>
          <p:cNvPr id="14" name="Chart 1">
            <a:extLst>
              <a:ext uri="{FF2B5EF4-FFF2-40B4-BE49-F238E27FC236}">
                <a16:creationId xmlns:a16="http://schemas.microsoft.com/office/drawing/2014/main" id="{63C80716-773B-4D04-A34E-E304622CFC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499062"/>
              </p:ext>
            </p:extLst>
          </p:nvPr>
        </p:nvGraphicFramePr>
        <p:xfrm>
          <a:off x="867045" y="2080110"/>
          <a:ext cx="10664020" cy="390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32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D05075F-F5EF-4CE7-9AEB-4721BB9CF5E7}"/>
              </a:ext>
            </a:extLst>
          </p:cNvPr>
          <p:cNvSpPr>
            <a:spLocks/>
          </p:cNvSpPr>
          <p:nvPr/>
        </p:nvSpPr>
        <p:spPr bwMode="auto">
          <a:xfrm>
            <a:off x="2483704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0EE4DEED-1A56-4C84-91E8-254006A4EC51}"/>
              </a:ext>
            </a:extLst>
          </p:cNvPr>
          <p:cNvSpPr>
            <a:spLocks/>
          </p:cNvSpPr>
          <p:nvPr/>
        </p:nvSpPr>
        <p:spPr bwMode="auto">
          <a:xfrm>
            <a:off x="155044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sp>
        <p:nvSpPr>
          <p:cNvPr id="30" name="Freeform 13">
            <a:extLst>
              <a:ext uri="{FF2B5EF4-FFF2-40B4-BE49-F238E27FC236}">
                <a16:creationId xmlns:a16="http://schemas.microsoft.com/office/drawing/2014/main" id="{575C1507-91FB-432B-A7A4-F562ABFA1F8E}"/>
              </a:ext>
            </a:extLst>
          </p:cNvPr>
          <p:cNvSpPr>
            <a:spLocks/>
          </p:cNvSpPr>
          <p:nvPr/>
        </p:nvSpPr>
        <p:spPr bwMode="auto">
          <a:xfrm>
            <a:off x="0" y="1057017"/>
            <a:ext cx="2246159" cy="464586"/>
          </a:xfrm>
          <a:custGeom>
            <a:avLst/>
            <a:gdLst>
              <a:gd name="T0" fmla="*/ 0 w 5091"/>
              <a:gd name="T1" fmla="*/ 0 h 1053"/>
              <a:gd name="T2" fmla="*/ 0 w 5091"/>
              <a:gd name="T3" fmla="*/ 1053 h 1053"/>
              <a:gd name="T4" fmla="*/ 4541 w 5091"/>
              <a:gd name="T5" fmla="*/ 1053 h 1053"/>
              <a:gd name="T6" fmla="*/ 5091 w 5091"/>
              <a:gd name="T7" fmla="*/ 0 h 1053"/>
              <a:gd name="T8" fmla="*/ 0 w 5091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91" h="1053">
                <a:moveTo>
                  <a:pt x="0" y="0"/>
                </a:moveTo>
                <a:lnTo>
                  <a:pt x="0" y="1053"/>
                </a:lnTo>
                <a:lnTo>
                  <a:pt x="4541" y="1053"/>
                </a:lnTo>
                <a:lnTo>
                  <a:pt x="5091" y="0"/>
                </a:lnTo>
                <a:lnTo>
                  <a:pt x="0" y="0"/>
                </a:lnTo>
                <a:close/>
              </a:path>
            </a:pathLst>
          </a:custGeom>
          <a:solidFill>
            <a:srgbClr val="E4002B"/>
          </a:solidFill>
          <a:ln>
            <a:noFill/>
          </a:ln>
        </p:spPr>
        <p:txBody>
          <a:bodyPr vert="horz" wrap="square" lIns="59167" tIns="29584" rIns="59167" bIns="29584" numCol="1" anchor="t" anchorCtr="0" compatLnSpc="1">
            <a:prstTxWarp prst="textNoShape">
              <a:avLst/>
            </a:prstTxWarp>
          </a:bodyPr>
          <a:lstStyle/>
          <a:p>
            <a:endParaRPr lang="en-US" sz="1165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893544-F67A-440D-BA22-07DDC39E5CB6}"/>
              </a:ext>
            </a:extLst>
          </p:cNvPr>
          <p:cNvSpPr txBox="1"/>
          <p:nvPr/>
        </p:nvSpPr>
        <p:spPr>
          <a:xfrm>
            <a:off x="500514" y="1027700"/>
            <a:ext cx="382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PERFORMANCE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85BA5D5-E090-4A4F-B128-EC8F40F784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160272"/>
              </p:ext>
            </p:extLst>
          </p:nvPr>
        </p:nvGraphicFramePr>
        <p:xfrm>
          <a:off x="872757" y="2238298"/>
          <a:ext cx="6034267" cy="359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09F22BF8-B020-4892-A4F8-3DA4CE9F9F30}"/>
              </a:ext>
            </a:extLst>
          </p:cNvPr>
          <p:cNvSpPr txBox="1"/>
          <p:nvPr/>
        </p:nvSpPr>
        <p:spPr>
          <a:xfrm>
            <a:off x="7498014" y="1927270"/>
            <a:ext cx="38212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15%</a:t>
            </a:r>
          </a:p>
          <a:p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</a:rPr>
              <a:t>De aumento en el inventario con respecto al mismo periodo del 2021.</a:t>
            </a:r>
          </a:p>
          <a:p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  <a:latin typeface="Gotham Book" pitchFamily="50" charset="0"/>
            </a:endParaRPr>
          </a:p>
          <a:p>
            <a:r>
              <a:rPr lang="es-CO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2%</a:t>
            </a:r>
          </a:p>
          <a:p>
            <a:r>
              <a:rPr lang="es-CO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ok" pitchFamily="50" charset="0"/>
              </a:rPr>
              <a:t>De disminución en la vacancia con respecto al mismo periodo del 2021.</a:t>
            </a:r>
          </a:p>
        </p:txBody>
      </p:sp>
    </p:spTree>
    <p:extLst>
      <p:ext uri="{BB962C8B-B14F-4D97-AF65-F5344CB8AC3E}">
        <p14:creationId xmlns:p14="http://schemas.microsoft.com/office/powerpoint/2010/main" val="39275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3C6E8B3-445E-49F9-85B3-487B65028C35}"/>
              </a:ext>
            </a:extLst>
          </p:cNvPr>
          <p:cNvGrpSpPr/>
          <p:nvPr/>
        </p:nvGrpSpPr>
        <p:grpSpPr>
          <a:xfrm>
            <a:off x="0" y="1057017"/>
            <a:ext cx="3796599" cy="464586"/>
            <a:chOff x="0" y="1057017"/>
            <a:chExt cx="3796599" cy="464586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D028C0B-553E-40BF-B029-66A996F8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440" y="1057017"/>
              <a:ext cx="2246159" cy="464586"/>
            </a:xfrm>
            <a:custGeom>
              <a:avLst/>
              <a:gdLst>
                <a:gd name="T0" fmla="*/ 0 w 5091"/>
                <a:gd name="T1" fmla="*/ 0 h 1053"/>
                <a:gd name="T2" fmla="*/ 0 w 5091"/>
                <a:gd name="T3" fmla="*/ 1053 h 1053"/>
                <a:gd name="T4" fmla="*/ 4541 w 5091"/>
                <a:gd name="T5" fmla="*/ 1053 h 1053"/>
                <a:gd name="T6" fmla="*/ 5091 w 5091"/>
                <a:gd name="T7" fmla="*/ 0 h 1053"/>
                <a:gd name="T8" fmla="*/ 0 w 5091"/>
                <a:gd name="T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1" h="1053">
                  <a:moveTo>
                    <a:pt x="0" y="0"/>
                  </a:moveTo>
                  <a:lnTo>
                    <a:pt x="0" y="1053"/>
                  </a:lnTo>
                  <a:lnTo>
                    <a:pt x="4541" y="1053"/>
                  </a:lnTo>
                  <a:lnTo>
                    <a:pt x="50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59167" tIns="29584" rIns="59167" bIns="29584" numCol="1" anchor="t" anchorCtr="0" compatLnSpc="1">
              <a:prstTxWarp prst="textNoShape">
                <a:avLst/>
              </a:prstTxWarp>
            </a:bodyPr>
            <a:lstStyle/>
            <a:p>
              <a:endParaRPr lang="en-US" sz="1165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1B7049F-C43A-40C9-9DC4-35AA0482A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57017"/>
              <a:ext cx="2246159" cy="464586"/>
            </a:xfrm>
            <a:custGeom>
              <a:avLst/>
              <a:gdLst>
                <a:gd name="T0" fmla="*/ 0 w 5091"/>
                <a:gd name="T1" fmla="*/ 0 h 1053"/>
                <a:gd name="T2" fmla="*/ 0 w 5091"/>
                <a:gd name="T3" fmla="*/ 1053 h 1053"/>
                <a:gd name="T4" fmla="*/ 4541 w 5091"/>
                <a:gd name="T5" fmla="*/ 1053 h 1053"/>
                <a:gd name="T6" fmla="*/ 5091 w 5091"/>
                <a:gd name="T7" fmla="*/ 0 h 1053"/>
                <a:gd name="T8" fmla="*/ 0 w 5091"/>
                <a:gd name="T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1" h="1053">
                  <a:moveTo>
                    <a:pt x="0" y="0"/>
                  </a:moveTo>
                  <a:lnTo>
                    <a:pt x="0" y="1053"/>
                  </a:lnTo>
                  <a:lnTo>
                    <a:pt x="4541" y="1053"/>
                  </a:lnTo>
                  <a:lnTo>
                    <a:pt x="50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59167" tIns="29584" rIns="59167" bIns="29584" numCol="1" anchor="t" anchorCtr="0" compatLnSpc="1">
              <a:prstTxWarp prst="textNoShape">
                <a:avLst/>
              </a:prstTxWarp>
            </a:bodyPr>
            <a:lstStyle/>
            <a:p>
              <a:endParaRPr lang="en-US" sz="1165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D9A1E2E-A2DB-4295-9F3B-B8458EFD0331}"/>
              </a:ext>
            </a:extLst>
          </p:cNvPr>
          <p:cNvGrpSpPr/>
          <p:nvPr/>
        </p:nvGrpSpPr>
        <p:grpSpPr>
          <a:xfrm>
            <a:off x="0" y="0"/>
            <a:ext cx="12192000" cy="779077"/>
            <a:chOff x="0" y="0"/>
            <a:chExt cx="12192000" cy="779077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5180F56-AF49-4F2F-8981-82D8807787F3}"/>
                </a:ext>
              </a:extLst>
            </p:cNvPr>
            <p:cNvSpPr/>
            <p:nvPr/>
          </p:nvSpPr>
          <p:spPr>
            <a:xfrm>
              <a:off x="0" y="0"/>
              <a:ext cx="12192000" cy="77907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s-CO" sz="1200" dirty="0" err="1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E31A26D-0595-4E3D-AD3D-FB0C2B02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20644" cy="776583"/>
            </a:xfrm>
            <a:custGeom>
              <a:avLst/>
              <a:gdLst>
                <a:gd name="T0" fmla="*/ 1721 w 3427"/>
                <a:gd name="T1" fmla="*/ 3243 h 3243"/>
                <a:gd name="T2" fmla="*/ 0 w 3427"/>
                <a:gd name="T3" fmla="*/ 3243 h 3243"/>
                <a:gd name="T4" fmla="*/ 0 w 3427"/>
                <a:gd name="T5" fmla="*/ 0 h 3243"/>
                <a:gd name="T6" fmla="*/ 3427 w 3427"/>
                <a:gd name="T7" fmla="*/ 0 h 3243"/>
                <a:gd name="T8" fmla="*/ 1721 w 3427"/>
                <a:gd name="T9" fmla="*/ 3243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7" h="3243">
                  <a:moveTo>
                    <a:pt x="1721" y="3243"/>
                  </a:moveTo>
                  <a:lnTo>
                    <a:pt x="0" y="3243"/>
                  </a:lnTo>
                  <a:lnTo>
                    <a:pt x="0" y="0"/>
                  </a:lnTo>
                  <a:lnTo>
                    <a:pt x="3427" y="0"/>
                  </a:lnTo>
                  <a:lnTo>
                    <a:pt x="1721" y="3243"/>
                  </a:lnTo>
                  <a:close/>
                </a:path>
              </a:pathLst>
            </a:custGeom>
            <a:solidFill>
              <a:srgbClr val="E4002B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CEF8DDEC-FA82-4698-8A1D-7BF749DA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936" y="51655"/>
              <a:ext cx="2132063" cy="727422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E67B441-9C63-42C0-9FE8-8B9299D84B60}"/>
                </a:ext>
              </a:extLst>
            </p:cNvPr>
            <p:cNvSpPr txBox="1"/>
            <p:nvPr/>
          </p:nvSpPr>
          <p:spPr>
            <a:xfrm>
              <a:off x="820644" y="150646"/>
              <a:ext cx="4527748" cy="474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s-CO" sz="1600" dirty="0">
                  <a:solidFill>
                    <a:srgbClr val="696B6B"/>
                  </a:solidFill>
                  <a:latin typeface="Gotham Bold" pitchFamily="50" charset="0"/>
                </a:rPr>
                <a:t>OPORTUNIDADES DE INVERSIÓN</a:t>
              </a:r>
            </a:p>
            <a:p>
              <a:pPr>
                <a:spcAft>
                  <a:spcPts val="100"/>
                </a:spcAft>
              </a:pPr>
              <a:r>
                <a:rPr lang="es-CO" sz="1400" dirty="0">
                  <a:solidFill>
                    <a:srgbClr val="696B6B"/>
                  </a:solidFill>
                  <a:latin typeface="Gotham Light" pitchFamily="50" charset="0"/>
                </a:rPr>
                <a:t>EN ACTIVOS CORPORATIVOS EN LA REGIÓN </a:t>
              </a:r>
            </a:p>
          </p:txBody>
        </p:sp>
      </p:grp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AFD6494-D5D7-4EFE-8832-C68B96ADD4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066917"/>
              </p:ext>
            </p:extLst>
          </p:nvPr>
        </p:nvGraphicFramePr>
        <p:xfrm>
          <a:off x="500514" y="1828860"/>
          <a:ext cx="6257255" cy="4301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78EBC2A3-93DF-4BC1-B1E2-7E381063FA8F}"/>
              </a:ext>
            </a:extLst>
          </p:cNvPr>
          <p:cNvSpPr txBox="1"/>
          <p:nvPr/>
        </p:nvSpPr>
        <p:spPr>
          <a:xfrm>
            <a:off x="500514" y="1027700"/>
            <a:ext cx="287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Gotham Bold" pitchFamily="50" charset="0"/>
              </a:rPr>
              <a:t>PROYECCIÓN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45DF8600-9ECD-4208-900F-57F05D777F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542763"/>
              </p:ext>
            </p:extLst>
          </p:nvPr>
        </p:nvGraphicFramePr>
        <p:xfrm>
          <a:off x="6567049" y="1828860"/>
          <a:ext cx="5124437" cy="348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07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69FD01-9C20-4A37-A684-A481E4CFF0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" r="23"/>
          <a:stretch>
            <a:fillRect/>
          </a:stretch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422457-828D-485C-9D54-A583A1FB93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rgbClr val="E4002B">
              <a:alpha val="85000"/>
            </a:srgb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6C797-70DB-4E50-8900-27EF267D7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838" y="1571329"/>
            <a:ext cx="4105275" cy="131112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Gotham Bold" pitchFamily="50" charset="0"/>
              </a:rPr>
              <a:t>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080E62-CEA0-482C-A658-42BBBD0E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956047"/>
            <a:ext cx="4105275" cy="418576"/>
          </a:xfrm>
        </p:spPr>
        <p:txBody>
          <a:bodyPr>
            <a:noAutofit/>
          </a:bodyPr>
          <a:lstStyle/>
          <a:p>
            <a:r>
              <a:rPr lang="en-GB" sz="3600" dirty="0">
                <a:latin typeface="Gotham Bold" pitchFamily="50" charset="0"/>
              </a:rPr>
              <a:t>OFICINAS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97AC01F-5400-4367-AE7E-2620BD150E5F}"/>
              </a:ext>
            </a:extLst>
          </p:cNvPr>
          <p:cNvSpPr>
            <a:spLocks/>
          </p:cNvSpPr>
          <p:nvPr/>
        </p:nvSpPr>
        <p:spPr bwMode="auto">
          <a:xfrm>
            <a:off x="0" y="3405436"/>
            <a:ext cx="12192000" cy="3452564"/>
          </a:xfrm>
          <a:custGeom>
            <a:avLst/>
            <a:gdLst>
              <a:gd name="T0" fmla="*/ 0 w 2944"/>
              <a:gd name="T1" fmla="*/ 831 h 831"/>
              <a:gd name="T2" fmla="*/ 2944 w 2944"/>
              <a:gd name="T3" fmla="*/ 831 h 831"/>
              <a:gd name="T4" fmla="*/ 2944 w 2944"/>
              <a:gd name="T5" fmla="*/ 0 h 831"/>
              <a:gd name="T6" fmla="*/ 0 w 2944"/>
              <a:gd name="T7" fmla="*/ 676 h 831"/>
              <a:gd name="T8" fmla="*/ 0 w 2944"/>
              <a:gd name="T9" fmla="*/ 677 h 831"/>
              <a:gd name="T10" fmla="*/ 0 w 2944"/>
              <a:gd name="T11" fmla="*/ 677 h 831"/>
              <a:gd name="T12" fmla="*/ 0 w 2944"/>
              <a:gd name="T13" fmla="*/ 831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4" h="831">
                <a:moveTo>
                  <a:pt x="0" y="831"/>
                </a:moveTo>
                <a:cubicBezTo>
                  <a:pt x="2944" y="831"/>
                  <a:pt x="2944" y="831"/>
                  <a:pt x="2944" y="831"/>
                </a:cubicBezTo>
                <a:cubicBezTo>
                  <a:pt x="2944" y="0"/>
                  <a:pt x="2944" y="0"/>
                  <a:pt x="2944" y="0"/>
                </a:cubicBezTo>
                <a:cubicBezTo>
                  <a:pt x="0" y="676"/>
                  <a:pt x="0" y="676"/>
                  <a:pt x="0" y="676"/>
                </a:cubicBezTo>
                <a:cubicBezTo>
                  <a:pt x="0" y="676"/>
                  <a:pt x="0" y="677"/>
                  <a:pt x="0" y="677"/>
                </a:cubicBezTo>
                <a:cubicBezTo>
                  <a:pt x="0" y="677"/>
                  <a:pt x="0" y="677"/>
                  <a:pt x="0" y="677"/>
                </a:cubicBezTo>
                <a:lnTo>
                  <a:pt x="0" y="831"/>
                </a:lnTo>
                <a:close/>
              </a:path>
            </a:pathLst>
          </a:custGeom>
          <a:solidFill>
            <a:schemeClr val="tx1">
              <a:lumMod val="50000"/>
              <a:alpha val="50196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FBD2867-064C-4617-A751-9A22F2A371C3}"/>
              </a:ext>
            </a:extLst>
          </p:cNvPr>
          <p:cNvSpPr>
            <a:spLocks noEditPoints="1"/>
          </p:cNvSpPr>
          <p:nvPr/>
        </p:nvSpPr>
        <p:spPr bwMode="auto">
          <a:xfrm>
            <a:off x="2830513" y="3175"/>
            <a:ext cx="6534150" cy="6851650"/>
          </a:xfrm>
          <a:custGeom>
            <a:avLst/>
            <a:gdLst>
              <a:gd name="T0" fmla="*/ 4116 w 4116"/>
              <a:gd name="T1" fmla="*/ 0 h 4316"/>
              <a:gd name="T2" fmla="*/ 0 w 4116"/>
              <a:gd name="T3" fmla="*/ 0 h 4316"/>
              <a:gd name="T4" fmla="*/ 0 w 4116"/>
              <a:gd name="T5" fmla="*/ 4316 h 4316"/>
              <a:gd name="T6" fmla="*/ 1851 w 4116"/>
              <a:gd name="T7" fmla="*/ 4316 h 4316"/>
              <a:gd name="T8" fmla="*/ 4116 w 4116"/>
              <a:gd name="T9" fmla="*/ 0 h 4316"/>
              <a:gd name="T10" fmla="*/ 4116 w 4116"/>
              <a:gd name="T11" fmla="*/ 0 h 4316"/>
              <a:gd name="T12" fmla="*/ 4116 w 4116"/>
              <a:gd name="T13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16" h="4316">
                <a:moveTo>
                  <a:pt x="4116" y="0"/>
                </a:moveTo>
                <a:lnTo>
                  <a:pt x="0" y="0"/>
                </a:lnTo>
                <a:lnTo>
                  <a:pt x="0" y="4316"/>
                </a:lnTo>
                <a:lnTo>
                  <a:pt x="1851" y="4316"/>
                </a:lnTo>
                <a:lnTo>
                  <a:pt x="4116" y="0"/>
                </a:lnTo>
                <a:moveTo>
                  <a:pt x="4116" y="0"/>
                </a:moveTo>
                <a:lnTo>
                  <a:pt x="411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2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96B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80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.tOBq_9E.13WLBRP7Ch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.tOBq_9E.13WLBRP7Ch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7f_9PO_0KCd4UEAQkPQ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gd1vrGTESGAWbSDq5xPA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Gotham Book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1336</Words>
  <Application>Microsoft Office PowerPoint</Application>
  <PresentationFormat>Panorámica</PresentationFormat>
  <Paragraphs>337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CONTENIDO</vt:lpstr>
      <vt:lpstr>INDUSTRIAL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OFICINAS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OPORTUNIDADES DE INVERSIÓN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 Y RESPUESTAS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Gomez/COL</dc:creator>
  <cp:lastModifiedBy>MARIA CRISTINA ROJAS CRUZ</cp:lastModifiedBy>
  <cp:revision>37</cp:revision>
  <dcterms:created xsi:type="dcterms:W3CDTF">2022-08-12T21:27:46Z</dcterms:created>
  <dcterms:modified xsi:type="dcterms:W3CDTF">2022-09-15T00:31:14Z</dcterms:modified>
</cp:coreProperties>
</file>